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0"/>
  </p:notesMasterIdLst>
  <p:sldIdLst>
    <p:sldId id="258" r:id="rId2"/>
    <p:sldId id="281" r:id="rId3"/>
    <p:sldId id="284" r:id="rId4"/>
    <p:sldId id="259" r:id="rId5"/>
    <p:sldId id="286" r:id="rId6"/>
    <p:sldId id="290" r:id="rId7"/>
    <p:sldId id="262" r:id="rId8"/>
    <p:sldId id="293" r:id="rId9"/>
    <p:sldId id="294" r:id="rId10"/>
    <p:sldId id="267" r:id="rId11"/>
    <p:sldId id="295" r:id="rId12"/>
    <p:sldId id="297" r:id="rId13"/>
    <p:sldId id="269" r:id="rId14"/>
    <p:sldId id="299" r:id="rId15"/>
    <p:sldId id="301" r:id="rId16"/>
    <p:sldId id="270" r:id="rId17"/>
    <p:sldId id="302" r:id="rId18"/>
    <p:sldId id="304" r:id="rId19"/>
  </p:sldIdLst>
  <p:sldSz cx="6858000" cy="9906000" type="A4"/>
  <p:notesSz cx="10688638" cy="75628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5F0"/>
    <a:srgbClr val="F3F3F3"/>
    <a:srgbClr val="FBFBFB"/>
    <a:srgbClr val="16223C"/>
    <a:srgbClr val="C9A8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33A647-803F-48E0-9E9D-9D526783E6B5}" v="86" dt="2026-07-11T16:33:41.7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5033" autoAdjust="0"/>
  </p:normalViewPr>
  <p:slideViewPr>
    <p:cSldViewPr snapToGrid="0" snapToObjects="1">
      <p:cViewPr>
        <p:scale>
          <a:sx n="70" d="100"/>
          <a:sy n="70" d="100"/>
        </p:scale>
        <p:origin x="1421" y="-30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2156369"/>
      </p:ext>
    </p:extLst>
  </p:cSld>
  <p:clrMap bg1="lt1" tx1="dk1" bg2="lt2" tx2="dk2" accent1="accent1" accent2="accent2" accent3="accent3" accent4="accent4" accent5="accent5" accent6="accent6" hlink="hlink" folHlink="folHlink"/>
  <p:notesStyle>
    <a:lvl1pPr marL="0" algn="l" defTabSz="839876" rtl="0" eaLnBrk="1" latinLnBrk="0" hangingPunct="1">
      <a:defRPr sz="1102" kern="1200">
        <a:solidFill>
          <a:schemeClr val="tx1"/>
        </a:solidFill>
        <a:latin typeface="+mn-lt"/>
        <a:ea typeface="+mn-ea"/>
        <a:cs typeface="+mn-cs"/>
      </a:defRPr>
    </a:lvl1pPr>
    <a:lvl2pPr marL="419938" algn="l" defTabSz="839876" rtl="0" eaLnBrk="1" latinLnBrk="0" hangingPunct="1">
      <a:defRPr sz="1102" kern="1200">
        <a:solidFill>
          <a:schemeClr val="tx1"/>
        </a:solidFill>
        <a:latin typeface="+mn-lt"/>
        <a:ea typeface="+mn-ea"/>
        <a:cs typeface="+mn-cs"/>
      </a:defRPr>
    </a:lvl2pPr>
    <a:lvl3pPr marL="839876" algn="l" defTabSz="839876" rtl="0" eaLnBrk="1" latinLnBrk="0" hangingPunct="1">
      <a:defRPr sz="1102" kern="1200">
        <a:solidFill>
          <a:schemeClr val="tx1"/>
        </a:solidFill>
        <a:latin typeface="+mn-lt"/>
        <a:ea typeface="+mn-ea"/>
        <a:cs typeface="+mn-cs"/>
      </a:defRPr>
    </a:lvl3pPr>
    <a:lvl4pPr marL="1259815" algn="l" defTabSz="839876" rtl="0" eaLnBrk="1" latinLnBrk="0" hangingPunct="1">
      <a:defRPr sz="1102" kern="1200">
        <a:solidFill>
          <a:schemeClr val="tx1"/>
        </a:solidFill>
        <a:latin typeface="+mn-lt"/>
        <a:ea typeface="+mn-ea"/>
        <a:cs typeface="+mn-cs"/>
      </a:defRPr>
    </a:lvl4pPr>
    <a:lvl5pPr marL="1679753" algn="l" defTabSz="839876" rtl="0" eaLnBrk="1" latinLnBrk="0" hangingPunct="1">
      <a:defRPr sz="1102" kern="1200">
        <a:solidFill>
          <a:schemeClr val="tx1"/>
        </a:solidFill>
        <a:latin typeface="+mn-lt"/>
        <a:ea typeface="+mn-ea"/>
        <a:cs typeface="+mn-cs"/>
      </a:defRPr>
    </a:lvl5pPr>
    <a:lvl6pPr marL="2099691" algn="l" defTabSz="839876" rtl="0" eaLnBrk="1" latinLnBrk="0" hangingPunct="1">
      <a:defRPr sz="1102" kern="1200">
        <a:solidFill>
          <a:schemeClr val="tx1"/>
        </a:solidFill>
        <a:latin typeface="+mn-lt"/>
        <a:ea typeface="+mn-ea"/>
        <a:cs typeface="+mn-cs"/>
      </a:defRPr>
    </a:lvl6pPr>
    <a:lvl7pPr marL="2519629" algn="l" defTabSz="839876" rtl="0" eaLnBrk="1" latinLnBrk="0" hangingPunct="1">
      <a:defRPr sz="1102" kern="1200">
        <a:solidFill>
          <a:schemeClr val="tx1"/>
        </a:solidFill>
        <a:latin typeface="+mn-lt"/>
        <a:ea typeface="+mn-ea"/>
        <a:cs typeface="+mn-cs"/>
      </a:defRPr>
    </a:lvl7pPr>
    <a:lvl8pPr marL="2939567" algn="l" defTabSz="839876" rtl="0" eaLnBrk="1" latinLnBrk="0" hangingPunct="1">
      <a:defRPr sz="1102" kern="1200">
        <a:solidFill>
          <a:schemeClr val="tx1"/>
        </a:solidFill>
        <a:latin typeface="+mn-lt"/>
        <a:ea typeface="+mn-ea"/>
        <a:cs typeface="+mn-cs"/>
      </a:defRPr>
    </a:lvl8pPr>
    <a:lvl9pPr marL="3359506" algn="l" defTabSz="839876" rtl="0" eaLnBrk="1" latinLnBrk="0" hangingPunct="1">
      <a:defRPr sz="110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3FF11-2DE3-3B85-7D5C-AEABF82DFE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2488C8-B388-26E5-42FE-D0CBF0042D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31AC8B-9993-853B-C92F-D9B6929A366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F0CB31F-D475-ABB8-3335-A539360B9F4A}"/>
              </a:ext>
            </a:extLst>
          </p:cNvPr>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3527178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6189327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2422358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2818052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1381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305245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7/11/2026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9568703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7/11/2026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0846157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7/11/2026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3645277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7/11/2026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544491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7/11/2026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711794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9359464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4116535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7/11/2026</a:t>
            </a:fld>
            <a:endParaRPr lang="en-US"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624444654"/>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5.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7.jpe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19.jpe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0.jpeg"/><Relationship Id="rId7"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2.jpeg"/><Relationship Id="rId5" Type="http://schemas.openxmlformats.org/officeDocument/2006/relationships/image" Target="../media/image3.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5.jpe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5757B-C8F4-6BD5-05A3-0D1D81431DD4}"/>
              </a:ext>
            </a:extLst>
          </p:cNvPr>
          <p:cNvSpPr>
            <a:spLocks noGrp="1"/>
          </p:cNvSpPr>
          <p:nvPr>
            <p:ph type="title"/>
          </p:nvPr>
        </p:nvSpPr>
        <p:spPr/>
        <p:txBody>
          <a:bodyPr>
            <a:normAutofit/>
          </a:bodyPr>
          <a:lstStyle/>
          <a:p>
            <a:pPr algn="ctr"/>
            <a:r>
              <a:rPr lang="en-GB" sz="8000" b="1" dirty="0">
                <a:latin typeface="Arial" panose="020B0604020202020204" pitchFamily="34" charset="0"/>
                <a:cs typeface="Arial" panose="020B0604020202020204" pitchFamily="34" charset="0"/>
              </a:rPr>
              <a:t>Insert 1</a:t>
            </a:r>
          </a:p>
        </p:txBody>
      </p:sp>
      <p:sp>
        <p:nvSpPr>
          <p:cNvPr id="3" name="Arrow: Down 2">
            <a:extLst>
              <a:ext uri="{FF2B5EF4-FFF2-40B4-BE49-F238E27FC236}">
                <a16:creationId xmlns:a16="http://schemas.microsoft.com/office/drawing/2014/main" id="{BE515F07-B4AD-CA12-FCDB-95A8F496542E}"/>
              </a:ext>
            </a:extLst>
          </p:cNvPr>
          <p:cNvSpPr/>
          <p:nvPr/>
        </p:nvSpPr>
        <p:spPr>
          <a:xfrm>
            <a:off x="2618509" y="2272145"/>
            <a:ext cx="1620982" cy="2195945"/>
          </a:xfrm>
          <a:prstGeom prst="downArrow">
            <a:avLst>
              <a:gd name="adj1" fmla="val 27778"/>
              <a:gd name="adj2"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11822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1741B-AC78-E36A-09EE-6840DEFB17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712CDD-002E-8B1F-9485-78B4F1674DBF}"/>
              </a:ext>
            </a:extLst>
          </p:cNvPr>
          <p:cNvSpPr>
            <a:spLocks noGrp="1"/>
          </p:cNvSpPr>
          <p:nvPr>
            <p:ph type="title"/>
          </p:nvPr>
        </p:nvSpPr>
        <p:spPr/>
        <p:txBody>
          <a:bodyPr>
            <a:normAutofit/>
          </a:bodyPr>
          <a:lstStyle/>
          <a:p>
            <a:pPr algn="ctr"/>
            <a:r>
              <a:rPr lang="en-GB" sz="8000" b="1" dirty="0">
                <a:latin typeface="Arial" panose="020B0604020202020204" pitchFamily="34" charset="0"/>
                <a:cs typeface="Arial" panose="020B0604020202020204" pitchFamily="34" charset="0"/>
              </a:rPr>
              <a:t>Insert 4</a:t>
            </a:r>
          </a:p>
        </p:txBody>
      </p:sp>
      <p:sp>
        <p:nvSpPr>
          <p:cNvPr id="3" name="Arrow: Down 2">
            <a:extLst>
              <a:ext uri="{FF2B5EF4-FFF2-40B4-BE49-F238E27FC236}">
                <a16:creationId xmlns:a16="http://schemas.microsoft.com/office/drawing/2014/main" id="{2B9DB1ED-6841-3A0C-5351-E0C4BE462F39}"/>
              </a:ext>
            </a:extLst>
          </p:cNvPr>
          <p:cNvSpPr/>
          <p:nvPr/>
        </p:nvSpPr>
        <p:spPr>
          <a:xfrm>
            <a:off x="2618509" y="2272145"/>
            <a:ext cx="1620982" cy="2195945"/>
          </a:xfrm>
          <a:prstGeom prst="downArrow">
            <a:avLst>
              <a:gd name="adj1" fmla="val 27778"/>
              <a:gd name="adj2"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98AE58BC-8D69-35A0-447C-06E5413DE35D}"/>
              </a:ext>
            </a:extLst>
          </p:cNvPr>
          <p:cNvSpPr/>
          <p:nvPr/>
        </p:nvSpPr>
        <p:spPr>
          <a:xfrm>
            <a:off x="0" y="1"/>
            <a:ext cx="6858000" cy="990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451366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1"/>
          <p:cNvSpPr/>
          <p:nvPr/>
        </p:nvSpPr>
        <p:spPr>
          <a:xfrm>
            <a:off x="0" y="1188720"/>
            <a:ext cx="6858000" cy="548640"/>
          </a:xfrm>
          <a:prstGeom prst="rect">
            <a:avLst/>
          </a:prstGeom>
          <a:noFill/>
          <a:ln/>
        </p:spPr>
        <p:txBody>
          <a:bodyPr wrap="square" rtlCol="0" anchor="ctr"/>
          <a:lstStyle/>
          <a:p>
            <a:pPr marL="0" indent="0" algn="ctr">
              <a:buNone/>
            </a:pPr>
            <a:r>
              <a:rPr lang="en-US" sz="1100" dirty="0">
                <a:solidFill>
                  <a:srgbClr val="888888"/>
                </a:solidFill>
                <a:latin typeface="Lato" pitchFamily="34" charset="0"/>
                <a:ea typeface="Lato" pitchFamily="34" charset="-122"/>
                <a:cs typeface="Lato" pitchFamily="34" charset="-120"/>
              </a:rPr>
              <a:t>[HERO: Team / staff image — swap in PowerPoint]</a:t>
            </a:r>
            <a:endParaRPr lang="en-US" sz="1100" dirty="0"/>
          </a:p>
        </p:txBody>
      </p:sp>
      <p:sp>
        <p:nvSpPr>
          <p:cNvPr id="11" name="Text 8"/>
          <p:cNvSpPr/>
          <p:nvPr/>
        </p:nvSpPr>
        <p:spPr>
          <a:xfrm>
            <a:off x="342941" y="3089918"/>
            <a:ext cx="2903220" cy="164592"/>
          </a:xfrm>
          <a:prstGeom prst="rect">
            <a:avLst/>
          </a:prstGeom>
          <a:noFill/>
          <a:ln/>
        </p:spPr>
        <p:txBody>
          <a:bodyPr wrap="square" lIns="0" tIns="0" rIns="0" bIns="0" rtlCol="0" anchor="ctr"/>
          <a:lstStyle/>
          <a:p>
            <a:pPr marL="0" indent="0">
              <a:lnSpc>
                <a:spcPct val="130000"/>
              </a:lnSpc>
              <a:buNone/>
            </a:pPr>
            <a:r>
              <a:rPr lang="en-US" sz="950" b="1" kern="0" spc="250" dirty="0">
                <a:solidFill>
                  <a:srgbClr val="C9A84C"/>
                </a:solidFill>
                <a:latin typeface="Raleway" pitchFamily="34" charset="0"/>
                <a:ea typeface="Raleway" pitchFamily="34" charset="-122"/>
                <a:cs typeface="Raleway" pitchFamily="34" charset="-120"/>
              </a:rPr>
              <a:t>THE PEOPLE BEHIND THE CARE</a:t>
            </a:r>
            <a:endParaRPr lang="en-US" sz="950" dirty="0"/>
          </a:p>
        </p:txBody>
      </p:sp>
      <p:sp>
        <p:nvSpPr>
          <p:cNvPr id="12" name="Text 9"/>
          <p:cNvSpPr/>
          <p:nvPr/>
        </p:nvSpPr>
        <p:spPr>
          <a:xfrm>
            <a:off x="352425" y="3580644"/>
            <a:ext cx="2903220" cy="1371600"/>
          </a:xfrm>
          <a:prstGeom prst="rect">
            <a:avLst/>
          </a:prstGeom>
          <a:noFill/>
          <a:ln/>
        </p:spPr>
        <p:txBody>
          <a:bodyPr wrap="square" lIns="0" tIns="0" rIns="0" bIns="0" rtlCol="0" anchor="ctr"/>
          <a:lstStyle/>
          <a:p>
            <a:pPr marL="0" indent="0">
              <a:lnSpc>
                <a:spcPct val="130000"/>
              </a:lnSpc>
              <a:spcAft>
                <a:spcPts val="800"/>
              </a:spcAft>
              <a:buNone/>
            </a:pPr>
            <a:r>
              <a:rPr lang="en-US" sz="950" dirty="0">
                <a:solidFill>
                  <a:srgbClr val="374151"/>
                </a:solidFill>
                <a:latin typeface="Lato" pitchFamily="34" charset="0"/>
                <a:ea typeface="Lato" pitchFamily="34" charset="-122"/>
                <a:cs typeface="Lato" pitchFamily="34" charset="-120"/>
              </a:rPr>
              <a:t>At Chatham Waters Care Home, great care begins with great people. Our ‘One Team’ is chosen for compassion, skill, and the ability to connect with dignity.</a:t>
            </a:r>
            <a:endParaRPr lang="en-US" sz="950" dirty="0"/>
          </a:p>
          <a:p>
            <a:pPr marL="0" indent="0">
              <a:lnSpc>
                <a:spcPct val="130000"/>
              </a:lnSpc>
              <a:spcAft>
                <a:spcPts val="800"/>
              </a:spcAft>
              <a:buNone/>
            </a:pPr>
            <a:r>
              <a:rPr lang="en-US" sz="950" dirty="0">
                <a:solidFill>
                  <a:srgbClr val="374151"/>
                </a:solidFill>
                <a:latin typeface="Lato" pitchFamily="34" charset="0"/>
                <a:ea typeface="Lato" pitchFamily="34" charset="-122"/>
                <a:cs typeface="Lato" pitchFamily="34" charset="-120"/>
              </a:rPr>
              <a:t>Residents help shape recruitment, reinforcing transparency and shared purpose.</a:t>
            </a:r>
            <a:endParaRPr lang="en-US" sz="950" dirty="0"/>
          </a:p>
          <a:p>
            <a:pPr marL="0" indent="0">
              <a:lnSpc>
                <a:spcPct val="130000"/>
              </a:lnSpc>
              <a:buNone/>
            </a:pPr>
            <a:r>
              <a:rPr lang="en-US" sz="950" dirty="0">
                <a:solidFill>
                  <a:srgbClr val="374151"/>
                </a:solidFill>
                <a:latin typeface="Lato" pitchFamily="34" charset="0"/>
                <a:ea typeface="Lato" pitchFamily="34" charset="-122"/>
                <a:cs typeface="Lato" pitchFamily="34" charset="-120"/>
              </a:rPr>
              <a:t>Your ‘One Team’ will get to know your routines, preferences, and personality, noticing changes and responding with care. That’s what makes this home feel like home.</a:t>
            </a:r>
            <a:endParaRPr lang="en-US" sz="950" dirty="0"/>
          </a:p>
        </p:txBody>
      </p:sp>
      <p:sp>
        <p:nvSpPr>
          <p:cNvPr id="13" name="Text 10"/>
          <p:cNvSpPr/>
          <p:nvPr/>
        </p:nvSpPr>
        <p:spPr>
          <a:xfrm>
            <a:off x="342941" y="5431036"/>
            <a:ext cx="2903220" cy="164592"/>
          </a:xfrm>
          <a:prstGeom prst="rect">
            <a:avLst/>
          </a:prstGeom>
          <a:noFill/>
          <a:ln/>
        </p:spPr>
        <p:txBody>
          <a:bodyPr wrap="square" lIns="0" tIns="0" rIns="0" bIns="0" rtlCol="0" anchor="ctr"/>
          <a:lstStyle/>
          <a:p>
            <a:pPr marL="0" indent="0">
              <a:lnSpc>
                <a:spcPct val="130000"/>
              </a:lnSpc>
              <a:buNone/>
            </a:pPr>
            <a:r>
              <a:rPr lang="en-US" sz="950" b="1" kern="0" spc="250" dirty="0">
                <a:solidFill>
                  <a:srgbClr val="C9A84C"/>
                </a:solidFill>
                <a:latin typeface="Raleway" pitchFamily="34" charset="0"/>
                <a:ea typeface="Raleway" pitchFamily="34" charset="-122"/>
                <a:cs typeface="Raleway" pitchFamily="34" charset="-120"/>
              </a:rPr>
              <a:t>HOW WE HIRE AND TRAIN</a:t>
            </a:r>
            <a:endParaRPr lang="en-US" sz="950" dirty="0"/>
          </a:p>
        </p:txBody>
      </p:sp>
      <p:sp>
        <p:nvSpPr>
          <p:cNvPr id="14" name="Text 11"/>
          <p:cNvSpPr/>
          <p:nvPr/>
        </p:nvSpPr>
        <p:spPr>
          <a:xfrm>
            <a:off x="363049" y="5616451"/>
            <a:ext cx="2903220" cy="640080"/>
          </a:xfrm>
          <a:prstGeom prst="rect">
            <a:avLst/>
          </a:prstGeom>
          <a:noFill/>
          <a:ln/>
        </p:spPr>
        <p:txBody>
          <a:bodyPr wrap="square" lIns="0" tIns="0" rIns="0" bIns="0" rtlCol="0" anchor="ctr"/>
          <a:lstStyle/>
          <a:p>
            <a:pPr marL="0" indent="0">
              <a:lnSpc>
                <a:spcPct val="130000"/>
              </a:lnSpc>
              <a:buNone/>
            </a:pPr>
            <a:r>
              <a:rPr lang="en-US" sz="950" dirty="0">
                <a:solidFill>
                  <a:srgbClr val="374151"/>
                </a:solidFill>
                <a:latin typeface="Lato" pitchFamily="34" charset="0"/>
                <a:ea typeface="Lato" pitchFamily="34" charset="-122"/>
                <a:cs typeface="Lato" pitchFamily="34" charset="-120"/>
              </a:rPr>
              <a:t>We recruit for compassion and shared values, with residents often joining interviews to help choose team members who truly understand what it means to care.</a:t>
            </a:r>
            <a:endParaRPr lang="en-US" sz="950" dirty="0"/>
          </a:p>
        </p:txBody>
      </p:sp>
      <p:sp>
        <p:nvSpPr>
          <p:cNvPr id="15" name="Text 12"/>
          <p:cNvSpPr/>
          <p:nvPr/>
        </p:nvSpPr>
        <p:spPr>
          <a:xfrm>
            <a:off x="342941" y="6477437"/>
            <a:ext cx="2903220" cy="2560320"/>
          </a:xfrm>
          <a:prstGeom prst="rect">
            <a:avLst/>
          </a:prstGeom>
          <a:noFill/>
          <a:ln/>
        </p:spPr>
        <p:txBody>
          <a:bodyPr wrap="square" lIns="0" tIns="0" rIns="0" bIns="0" rtlCol="0" anchor="ctr"/>
          <a:lstStyle/>
          <a:p>
            <a:pPr marL="144000" indent="-144000">
              <a:lnSpc>
                <a:spcPct val="130000"/>
              </a:lnSpc>
              <a:spcAft>
                <a:spcPts val="400"/>
              </a:spcAft>
              <a:buClr>
                <a:srgbClr val="C9A84C"/>
              </a:buClr>
              <a:buSzPct val="70000"/>
              <a:buFont typeface="Arial" pitchFamily="34" charset="0"/>
              <a:buChar char="▪"/>
            </a:pPr>
            <a:r>
              <a:rPr lang="en-US" sz="950" dirty="0">
                <a:solidFill>
                  <a:srgbClr val="374151"/>
                </a:solidFill>
                <a:latin typeface="Lato" pitchFamily="34" charset="0"/>
                <a:ea typeface="Lato" pitchFamily="34" charset="-122"/>
                <a:cs typeface="Lato" pitchFamily="34" charset="-120"/>
              </a:rPr>
              <a:t>Training in our ‘One Team’ approach, dementia awareness, emotional intelligence, inclusive communication, and best care and hospitality practice</a:t>
            </a:r>
          </a:p>
          <a:p>
            <a:pPr marL="144000" indent="-144000">
              <a:lnSpc>
                <a:spcPct val="130000"/>
              </a:lnSpc>
              <a:spcAft>
                <a:spcPts val="400"/>
              </a:spcAft>
              <a:buClr>
                <a:srgbClr val="C9A84C"/>
              </a:buClr>
              <a:buSzPct val="70000"/>
              <a:buFont typeface="Arial" pitchFamily="34" charset="0"/>
              <a:buChar char="▪"/>
            </a:pPr>
            <a:r>
              <a:rPr lang="en-US" sz="950" dirty="0">
                <a:solidFill>
                  <a:srgbClr val="374151"/>
                </a:solidFill>
                <a:latin typeface="Lato" pitchFamily="34" charset="0"/>
                <a:ea typeface="Lato" pitchFamily="34" charset="-122"/>
                <a:cs typeface="Lato" pitchFamily="34" charset="-120"/>
              </a:rPr>
              <a:t>A culture of continuous learning, reflective supervision, and psychological safety</a:t>
            </a:r>
          </a:p>
          <a:p>
            <a:pPr marL="144000" indent="-144000">
              <a:lnSpc>
                <a:spcPct val="130000"/>
              </a:lnSpc>
              <a:spcAft>
                <a:spcPts val="400"/>
              </a:spcAft>
              <a:buClr>
                <a:srgbClr val="C9A84C"/>
              </a:buClr>
              <a:buSzPct val="70000"/>
              <a:buFont typeface="Arial" pitchFamily="34" charset="0"/>
              <a:buChar char="▪"/>
            </a:pPr>
            <a:r>
              <a:rPr lang="en-US" sz="950" dirty="0">
                <a:solidFill>
                  <a:srgbClr val="374151"/>
                </a:solidFill>
                <a:latin typeface="Lato" pitchFamily="34" charset="0"/>
                <a:ea typeface="Lato" pitchFamily="34" charset="-122"/>
                <a:cs typeface="Lato" pitchFamily="34" charset="-120"/>
              </a:rPr>
              <a:t>Regular updates to keep skills current and knowledge sharp</a:t>
            </a:r>
          </a:p>
          <a:p>
            <a:pPr marL="144000" indent="-144000">
              <a:lnSpc>
                <a:spcPct val="130000"/>
              </a:lnSpc>
              <a:spcAft>
                <a:spcPts val="400"/>
              </a:spcAft>
              <a:buClr>
                <a:srgbClr val="C9A84C"/>
              </a:buClr>
              <a:buSzPct val="70000"/>
              <a:buFont typeface="Arial" pitchFamily="34" charset="0"/>
              <a:buChar char="▪"/>
            </a:pPr>
            <a:r>
              <a:rPr lang="en-US" sz="950" dirty="0">
                <a:solidFill>
                  <a:srgbClr val="374151"/>
                </a:solidFill>
                <a:latin typeface="Lato" pitchFamily="34" charset="0"/>
                <a:ea typeface="Lato" pitchFamily="34" charset="-122"/>
                <a:cs typeface="Lato" pitchFamily="34" charset="-120"/>
              </a:rPr>
              <a:t>Support for further qualifications and career progression</a:t>
            </a:r>
          </a:p>
          <a:p>
            <a:pPr marL="144000" indent="-144000">
              <a:lnSpc>
                <a:spcPct val="130000"/>
              </a:lnSpc>
              <a:spcAft>
                <a:spcPts val="400"/>
              </a:spcAft>
              <a:buClr>
                <a:srgbClr val="C9A84C"/>
              </a:buClr>
              <a:buSzPct val="70000"/>
              <a:buFont typeface="Arial" pitchFamily="34" charset="0"/>
              <a:buChar char="▪"/>
            </a:pPr>
            <a:r>
              <a:rPr lang="en-US" sz="950" dirty="0">
                <a:solidFill>
                  <a:srgbClr val="374151"/>
                </a:solidFill>
                <a:latin typeface="Lato" pitchFamily="34" charset="0"/>
                <a:ea typeface="Lato" pitchFamily="34" charset="-122"/>
                <a:cs typeface="Lato" pitchFamily="34" charset="-120"/>
              </a:rPr>
              <a:t>Investment in staff so confident, well-supported teams can deliver the best care and support</a:t>
            </a:r>
          </a:p>
        </p:txBody>
      </p:sp>
      <p:sp>
        <p:nvSpPr>
          <p:cNvPr id="16" name="Text 13"/>
          <p:cNvSpPr/>
          <p:nvPr/>
        </p:nvSpPr>
        <p:spPr>
          <a:xfrm>
            <a:off x="3657600" y="3048668"/>
            <a:ext cx="2903220" cy="164592"/>
          </a:xfrm>
          <a:prstGeom prst="rect">
            <a:avLst/>
          </a:prstGeom>
          <a:noFill/>
          <a:ln/>
        </p:spPr>
        <p:txBody>
          <a:bodyPr wrap="square" lIns="0" tIns="0" rIns="0" bIns="0" rtlCol="0" anchor="ctr"/>
          <a:lstStyle/>
          <a:p>
            <a:pPr marL="0" indent="0">
              <a:lnSpc>
                <a:spcPct val="130000"/>
              </a:lnSpc>
              <a:buNone/>
            </a:pPr>
            <a:r>
              <a:rPr lang="en-US" sz="950" b="1" kern="0" spc="250" dirty="0">
                <a:solidFill>
                  <a:srgbClr val="C9A84C"/>
                </a:solidFill>
                <a:latin typeface="Raleway" pitchFamily="34" charset="0"/>
                <a:ea typeface="Raleway" pitchFamily="34" charset="-122"/>
                <a:cs typeface="Raleway" pitchFamily="34" charset="-120"/>
              </a:rPr>
              <a:t>HOW WE WORK TOGETHER</a:t>
            </a:r>
            <a:endParaRPr lang="en-US" sz="950" dirty="0"/>
          </a:p>
        </p:txBody>
      </p:sp>
      <p:sp>
        <p:nvSpPr>
          <p:cNvPr id="17" name="Text 14"/>
          <p:cNvSpPr/>
          <p:nvPr/>
        </p:nvSpPr>
        <p:spPr>
          <a:xfrm>
            <a:off x="3657600" y="3309163"/>
            <a:ext cx="2903220" cy="914400"/>
          </a:xfrm>
          <a:prstGeom prst="rect">
            <a:avLst/>
          </a:prstGeom>
          <a:noFill/>
          <a:ln/>
        </p:spPr>
        <p:txBody>
          <a:bodyPr wrap="square" lIns="0" tIns="0" rIns="0" bIns="0" rtlCol="0" anchor="ctr"/>
          <a:lstStyle/>
          <a:p>
            <a:pPr marL="0" indent="0">
              <a:lnSpc>
                <a:spcPct val="130000"/>
              </a:lnSpc>
              <a:buNone/>
            </a:pPr>
            <a:r>
              <a:rPr lang="en-US" sz="950" dirty="0">
                <a:solidFill>
                  <a:srgbClr val="374151"/>
                </a:solidFill>
                <a:latin typeface="Lato" pitchFamily="34" charset="0"/>
                <a:ea typeface="Lato" pitchFamily="34" charset="-122"/>
                <a:cs typeface="Lato" pitchFamily="34" charset="-120"/>
              </a:rPr>
              <a:t>We work collaboratively as ‘One Team’ across disciplines, with regular meetings, shared training, care planning, and open communication. Staff build strong relationships with residents and families, so everyone feels seen, heard, and valued.</a:t>
            </a:r>
            <a:endParaRPr lang="en-US" sz="950" dirty="0"/>
          </a:p>
        </p:txBody>
      </p:sp>
      <p:sp>
        <p:nvSpPr>
          <p:cNvPr id="18" name="Text 15"/>
          <p:cNvSpPr/>
          <p:nvPr/>
        </p:nvSpPr>
        <p:spPr>
          <a:xfrm>
            <a:off x="3657600" y="4323080"/>
            <a:ext cx="2903220" cy="1923284"/>
          </a:xfrm>
          <a:prstGeom prst="rect">
            <a:avLst/>
          </a:prstGeom>
          <a:noFill/>
          <a:ln/>
        </p:spPr>
        <p:txBody>
          <a:bodyPr wrap="square" lIns="0" tIns="0" rIns="0" bIns="0" rtlCol="0" anchor="ctr"/>
          <a:lstStyle/>
          <a:p>
            <a:pPr marL="0" indent="0">
              <a:lnSpc>
                <a:spcPct val="130000"/>
              </a:lnSpc>
              <a:spcAft>
                <a:spcPts val="300"/>
              </a:spcAft>
              <a:buNone/>
            </a:pPr>
            <a:r>
              <a:rPr lang="en-US" sz="950" i="1" dirty="0">
                <a:solidFill>
                  <a:srgbClr val="4A607A"/>
                </a:solidFill>
                <a:latin typeface="Lato" pitchFamily="34" charset="0"/>
                <a:ea typeface="Lato" pitchFamily="34" charset="-122"/>
                <a:cs typeface="Lato" pitchFamily="34" charset="-120"/>
              </a:rPr>
              <a:t>Our culture</a:t>
            </a:r>
          </a:p>
          <a:p>
            <a:pPr marL="144000" indent="-144000">
              <a:lnSpc>
                <a:spcPct val="130000"/>
              </a:lnSpc>
              <a:spcAft>
                <a:spcPts val="400"/>
              </a:spcAft>
              <a:buClr>
                <a:srgbClr val="C9A84C"/>
              </a:buClr>
              <a:buSzPct val="70000"/>
              <a:buFont typeface="Arial" pitchFamily="34" charset="0"/>
              <a:buChar char="▪"/>
            </a:pPr>
            <a:r>
              <a:rPr lang="en-US" sz="950" dirty="0">
                <a:solidFill>
                  <a:srgbClr val="374151"/>
                </a:solidFill>
                <a:latin typeface="Lato" pitchFamily="34" charset="0"/>
                <a:ea typeface="Lato" pitchFamily="34" charset="-122"/>
                <a:cs typeface="Lato" pitchFamily="34" charset="-120"/>
              </a:rPr>
              <a:t>Mutual respect, shared purpose, and psychological safety</a:t>
            </a:r>
          </a:p>
          <a:p>
            <a:pPr marL="144000" indent="-144000">
              <a:lnSpc>
                <a:spcPct val="130000"/>
              </a:lnSpc>
              <a:spcAft>
                <a:spcPts val="400"/>
              </a:spcAft>
              <a:buClr>
                <a:srgbClr val="C9A84C"/>
              </a:buClr>
              <a:buSzPct val="70000"/>
              <a:buFont typeface="Arial" pitchFamily="34" charset="0"/>
              <a:buChar char="▪"/>
            </a:pPr>
            <a:r>
              <a:rPr lang="en-US" sz="950" dirty="0">
                <a:solidFill>
                  <a:srgbClr val="374151"/>
                </a:solidFill>
                <a:latin typeface="Lato" pitchFamily="34" charset="0"/>
                <a:ea typeface="Lato" pitchFamily="34" charset="-122"/>
                <a:cs typeface="Lato" pitchFamily="34" charset="-120"/>
              </a:rPr>
              <a:t>Space to raise concerns, share ideas, and celebrate success</a:t>
            </a:r>
          </a:p>
          <a:p>
            <a:pPr marL="144000" indent="-144000">
              <a:lnSpc>
                <a:spcPct val="130000"/>
              </a:lnSpc>
              <a:spcAft>
                <a:spcPts val="400"/>
              </a:spcAft>
              <a:buClr>
                <a:srgbClr val="C9A84C"/>
              </a:buClr>
              <a:buSzPct val="70000"/>
              <a:buFont typeface="Arial" pitchFamily="34" charset="0"/>
              <a:buChar char="▪"/>
            </a:pPr>
            <a:r>
              <a:rPr lang="en-US" sz="950" dirty="0">
                <a:solidFill>
                  <a:srgbClr val="374151"/>
                </a:solidFill>
                <a:latin typeface="Lato" pitchFamily="34" charset="0"/>
                <a:ea typeface="Lato" pitchFamily="34" charset="-122"/>
                <a:cs typeface="Lato" pitchFamily="34" charset="-120"/>
              </a:rPr>
              <a:t>Supportive and collaborative teams that create better care for residents</a:t>
            </a:r>
          </a:p>
        </p:txBody>
      </p:sp>
      <p:sp>
        <p:nvSpPr>
          <p:cNvPr id="20" name="Text 17"/>
          <p:cNvSpPr/>
          <p:nvPr/>
        </p:nvSpPr>
        <p:spPr>
          <a:xfrm>
            <a:off x="3539108" y="6050782"/>
            <a:ext cx="2903220" cy="1923284"/>
          </a:xfrm>
          <a:prstGeom prst="rect">
            <a:avLst/>
          </a:prstGeom>
          <a:noFill/>
          <a:ln/>
        </p:spPr>
        <p:txBody>
          <a:bodyPr wrap="square" lIns="0" tIns="0" rIns="0" bIns="0" rtlCol="0" anchor="ctr"/>
          <a:lstStyle/>
          <a:p>
            <a:pPr marL="0" indent="0">
              <a:lnSpc>
                <a:spcPct val="130000"/>
              </a:lnSpc>
              <a:spcAft>
                <a:spcPts val="300"/>
              </a:spcAft>
              <a:buNone/>
            </a:pPr>
            <a:r>
              <a:rPr lang="en-US" sz="950" i="1" dirty="0">
                <a:solidFill>
                  <a:srgbClr val="4A607A"/>
                </a:solidFill>
                <a:latin typeface="Lato" pitchFamily="34" charset="0"/>
                <a:ea typeface="Lato" pitchFamily="34" charset="-122"/>
                <a:cs typeface="Lato" pitchFamily="34" charset="-120"/>
              </a:rPr>
              <a:t>Leadership and teamwork</a:t>
            </a:r>
          </a:p>
          <a:p>
            <a:pPr marL="144000" indent="-144000">
              <a:lnSpc>
                <a:spcPct val="130000"/>
              </a:lnSpc>
              <a:spcAft>
                <a:spcPts val="400"/>
              </a:spcAft>
              <a:buClr>
                <a:srgbClr val="C9A84C"/>
              </a:buClr>
              <a:buSzPct val="70000"/>
              <a:buFont typeface="Arial" pitchFamily="34" charset="0"/>
              <a:buChar char="▪"/>
            </a:pPr>
            <a:r>
              <a:rPr lang="en-US" sz="950" dirty="0">
                <a:solidFill>
                  <a:srgbClr val="374151"/>
                </a:solidFill>
                <a:latin typeface="Lato" pitchFamily="34" charset="0"/>
                <a:ea typeface="Lato" pitchFamily="34" charset="-122"/>
                <a:cs typeface="Lato" pitchFamily="34" charset="-120"/>
              </a:rPr>
              <a:t>Visible, accessible leadership</a:t>
            </a:r>
          </a:p>
          <a:p>
            <a:pPr marL="144000" indent="-144000">
              <a:lnSpc>
                <a:spcPct val="130000"/>
              </a:lnSpc>
              <a:spcAft>
                <a:spcPts val="400"/>
              </a:spcAft>
              <a:buClr>
                <a:srgbClr val="C9A84C"/>
              </a:buClr>
              <a:buSzPct val="70000"/>
              <a:buFont typeface="Arial" pitchFamily="34" charset="0"/>
              <a:buChar char="▪"/>
            </a:pPr>
            <a:r>
              <a:rPr lang="en-US" sz="950" dirty="0">
                <a:solidFill>
                  <a:srgbClr val="374151"/>
                </a:solidFill>
                <a:latin typeface="Lato" pitchFamily="34" charset="0"/>
                <a:ea typeface="Lato" pitchFamily="34" charset="-122"/>
                <a:cs typeface="Lato" pitchFamily="34" charset="-120"/>
              </a:rPr>
              <a:t>Decisions shaped by input from the whole team</a:t>
            </a:r>
          </a:p>
          <a:p>
            <a:pPr marL="144000" indent="-144000">
              <a:lnSpc>
                <a:spcPct val="130000"/>
              </a:lnSpc>
              <a:spcAft>
                <a:spcPts val="400"/>
              </a:spcAft>
              <a:buClr>
                <a:srgbClr val="C9A84C"/>
              </a:buClr>
              <a:buSzPct val="70000"/>
              <a:buFont typeface="Arial" pitchFamily="34" charset="0"/>
              <a:buChar char="▪"/>
            </a:pPr>
            <a:r>
              <a:rPr lang="en-US" sz="950" dirty="0">
                <a:solidFill>
                  <a:srgbClr val="374151"/>
                </a:solidFill>
                <a:latin typeface="Lato" pitchFamily="34" charset="0"/>
                <a:ea typeface="Lato" pitchFamily="34" charset="-122"/>
                <a:cs typeface="Lato" pitchFamily="34" charset="-120"/>
              </a:rPr>
              <a:t>Every role recognised, from the care team to housekeeping</a:t>
            </a:r>
          </a:p>
        </p:txBody>
      </p:sp>
      <p:sp>
        <p:nvSpPr>
          <p:cNvPr id="9" name="Text 1">
            <a:extLst>
              <a:ext uri="{FF2B5EF4-FFF2-40B4-BE49-F238E27FC236}">
                <a16:creationId xmlns:a16="http://schemas.microsoft.com/office/drawing/2014/main" id="{3E43C1F3-A127-BEB3-37D7-ED6A6FD7125D}"/>
              </a:ext>
            </a:extLst>
          </p:cNvPr>
          <p:cNvSpPr/>
          <p:nvPr/>
        </p:nvSpPr>
        <p:spPr>
          <a:xfrm>
            <a:off x="0" y="1188720"/>
            <a:ext cx="6858000" cy="548640"/>
          </a:xfrm>
          <a:prstGeom prst="rect">
            <a:avLst/>
          </a:prstGeom>
          <a:noFill/>
          <a:ln/>
        </p:spPr>
        <p:txBody>
          <a:bodyPr wrap="square" rtlCol="0" anchor="ctr"/>
          <a:lstStyle/>
          <a:p>
            <a:pPr marL="0" indent="0" algn="ctr">
              <a:buNone/>
            </a:pPr>
            <a:r>
              <a:rPr lang="en-US" sz="1100" dirty="0">
                <a:solidFill>
                  <a:srgbClr val="888888"/>
                </a:solidFill>
                <a:latin typeface="Lato" pitchFamily="34" charset="0"/>
                <a:ea typeface="Lato" pitchFamily="34" charset="-122"/>
                <a:cs typeface="Lato" pitchFamily="34" charset="-120"/>
              </a:rPr>
              <a:t>[HERO: Family / visiting image — swap in PowerPoint]</a:t>
            </a:r>
            <a:endParaRPr lang="en-US" sz="1100" dirty="0"/>
          </a:p>
        </p:txBody>
      </p:sp>
      <p:pic>
        <p:nvPicPr>
          <p:cNvPr id="27" name="Picture 26">
            <a:extLst>
              <a:ext uri="{FF2B5EF4-FFF2-40B4-BE49-F238E27FC236}">
                <a16:creationId xmlns:a16="http://schemas.microsoft.com/office/drawing/2014/main" id="{0FD1DED0-07CA-F60D-38CD-D3F43F131C69}"/>
              </a:ext>
            </a:extLst>
          </p:cNvPr>
          <p:cNvPicPr>
            <a:picLocks noChangeAspect="1"/>
          </p:cNvPicPr>
          <p:nvPr/>
        </p:nvPicPr>
        <p:blipFill>
          <a:blip r:embed="rId3">
            <a:alphaModFix/>
          </a:blip>
          <a:srcRect t="24860" b="17740"/>
          <a:stretch>
            <a:fillRect/>
          </a:stretch>
        </p:blipFill>
        <p:spPr>
          <a:xfrm>
            <a:off x="0" y="0"/>
            <a:ext cx="6858000" cy="2884316"/>
          </a:xfrm>
          <a:prstGeom prst="rect">
            <a:avLst/>
          </a:prstGeom>
        </p:spPr>
      </p:pic>
      <p:sp>
        <p:nvSpPr>
          <p:cNvPr id="6" name="Shape 0">
            <a:extLst>
              <a:ext uri="{FF2B5EF4-FFF2-40B4-BE49-F238E27FC236}">
                <a16:creationId xmlns:a16="http://schemas.microsoft.com/office/drawing/2014/main" id="{C4AE1251-27D3-3C01-E9BB-E5EAAEA9E994}"/>
              </a:ext>
            </a:extLst>
          </p:cNvPr>
          <p:cNvSpPr/>
          <p:nvPr/>
        </p:nvSpPr>
        <p:spPr>
          <a:xfrm flipH="1" flipV="1">
            <a:off x="1" y="2067719"/>
            <a:ext cx="6857999" cy="832802"/>
          </a:xfrm>
          <a:prstGeom prst="flowChartDocument">
            <a:avLst/>
          </a:prstGeom>
          <a:solidFill>
            <a:srgbClr val="16223C">
              <a:alpha val="87843"/>
            </a:srgbClr>
          </a:solidFill>
          <a:ln/>
        </p:spPr>
        <p:txBody>
          <a:bodyPr/>
          <a:lstStyle/>
          <a:p>
            <a:endParaRPr lang="en-GB" dirty="0"/>
          </a:p>
        </p:txBody>
      </p:sp>
      <p:sp>
        <p:nvSpPr>
          <p:cNvPr id="29" name="Text 1">
            <a:extLst>
              <a:ext uri="{FF2B5EF4-FFF2-40B4-BE49-F238E27FC236}">
                <a16:creationId xmlns:a16="http://schemas.microsoft.com/office/drawing/2014/main" id="{041B12F5-1009-FDCF-2BB0-870161A3C8DC}"/>
              </a:ext>
            </a:extLst>
          </p:cNvPr>
          <p:cNvSpPr/>
          <p:nvPr/>
        </p:nvSpPr>
        <p:spPr>
          <a:xfrm>
            <a:off x="302895" y="2199357"/>
            <a:ext cx="5354228" cy="502920"/>
          </a:xfrm>
          <a:prstGeom prst="rect">
            <a:avLst/>
          </a:prstGeom>
          <a:noFill/>
          <a:ln/>
        </p:spPr>
        <p:txBody>
          <a:bodyPr wrap="square" lIns="0" tIns="0" rIns="0" bIns="0" rtlCol="0" anchor="ctr"/>
          <a:lstStyle/>
          <a:p>
            <a:r>
              <a:rPr lang="en-US" sz="2200" b="1" dirty="0">
                <a:solidFill>
                  <a:srgbClr val="FFFFFF"/>
                </a:solidFill>
                <a:latin typeface="Raleway" pitchFamily="34" charset="0"/>
                <a:ea typeface="Raleway" pitchFamily="34" charset="-122"/>
                <a:cs typeface="Raleway" pitchFamily="34" charset="-120"/>
              </a:rPr>
              <a:t>Our Team</a:t>
            </a:r>
          </a:p>
        </p:txBody>
      </p:sp>
      <p:pic>
        <p:nvPicPr>
          <p:cNvPr id="30" name="Image 1">
            <a:extLst>
              <a:ext uri="{FF2B5EF4-FFF2-40B4-BE49-F238E27FC236}">
                <a16:creationId xmlns:a16="http://schemas.microsoft.com/office/drawing/2014/main" id="{46164564-32F2-E01A-AE67-981389E10940}"/>
              </a:ext>
            </a:extLst>
          </p:cNvPr>
          <p:cNvPicPr>
            <a:picLocks noChangeAspect="1"/>
          </p:cNvPicPr>
          <p:nvPr/>
        </p:nvPicPr>
        <p:blipFill>
          <a:blip r:embed="rId4"/>
          <a:srcRect/>
          <a:stretch/>
        </p:blipFill>
        <p:spPr>
          <a:xfrm>
            <a:off x="5828202" y="2204052"/>
            <a:ext cx="962611" cy="607316"/>
          </a:xfrm>
          <a:prstGeom prst="rect">
            <a:avLst/>
          </a:prstGeom>
        </p:spPr>
      </p:pic>
      <p:sp>
        <p:nvSpPr>
          <p:cNvPr id="2" name="Shape 20">
            <a:extLst>
              <a:ext uri="{FF2B5EF4-FFF2-40B4-BE49-F238E27FC236}">
                <a16:creationId xmlns:a16="http://schemas.microsoft.com/office/drawing/2014/main" id="{7D91A044-97CA-AE54-9B62-DCC6FEF49396}"/>
              </a:ext>
            </a:extLst>
          </p:cNvPr>
          <p:cNvSpPr/>
          <p:nvPr/>
        </p:nvSpPr>
        <p:spPr>
          <a:xfrm>
            <a:off x="1" y="9435630"/>
            <a:ext cx="6858000" cy="470369"/>
          </a:xfrm>
          <a:prstGeom prst="rect">
            <a:avLst/>
          </a:prstGeom>
          <a:solidFill>
            <a:srgbClr val="16223C"/>
          </a:solidFill>
          <a:ln/>
        </p:spPr>
        <p:txBody>
          <a:bodyPr/>
          <a:lstStyle/>
          <a:p>
            <a:endParaRPr lang="en-GB" dirty="0"/>
          </a:p>
        </p:txBody>
      </p:sp>
      <p:sp>
        <p:nvSpPr>
          <p:cNvPr id="4" name="Text 21">
            <a:extLst>
              <a:ext uri="{FF2B5EF4-FFF2-40B4-BE49-F238E27FC236}">
                <a16:creationId xmlns:a16="http://schemas.microsoft.com/office/drawing/2014/main" id="{58E7BC74-D50B-FB9B-F495-F5F6D9DAF7EB}"/>
              </a:ext>
            </a:extLst>
          </p:cNvPr>
          <p:cNvSpPr/>
          <p:nvPr/>
        </p:nvSpPr>
        <p:spPr>
          <a:xfrm>
            <a:off x="302895" y="9511709"/>
            <a:ext cx="3550920" cy="365760"/>
          </a:xfrm>
          <a:prstGeom prst="rect">
            <a:avLst/>
          </a:prstGeom>
          <a:noFill/>
          <a:ln/>
        </p:spPr>
        <p:txBody>
          <a:bodyPr wrap="square" lIns="0" tIns="0" rIns="0" bIns="0" rtlCol="0" anchor="ctr"/>
          <a:lstStyle/>
          <a:p>
            <a:pPr algn="l">
              <a:lnSpc>
                <a:spcPct val="100000"/>
              </a:lnSpc>
              <a:spcAft>
                <a:spcPts val="100"/>
              </a:spcAft>
            </a:pPr>
            <a:r>
              <a:rPr lang="en-US" sz="700" b="1" kern="0" spc="150" dirty="0">
                <a:solidFill>
                  <a:srgbClr val="C9A84C"/>
                </a:solidFill>
                <a:latin typeface="Raleway" pitchFamily="34" charset="0"/>
                <a:ea typeface="Raleway" pitchFamily="34" charset="-122"/>
                <a:cs typeface="Raleway" pitchFamily="34" charset="-120"/>
              </a:rPr>
              <a:t>OPENING SUMMER 2026</a:t>
            </a:r>
          </a:p>
          <a:p>
            <a:pPr algn="l">
              <a:lnSpc>
                <a:spcPct val="100000"/>
              </a:lnSpc>
            </a:pPr>
            <a:r>
              <a:rPr lang="en-US" sz="800" dirty="0">
                <a:solidFill>
                  <a:srgbClr val="FFFFFF">
                    <a:alpha val="65000"/>
                  </a:srgbClr>
                </a:solidFill>
                <a:latin typeface="Lato" pitchFamily="34" charset="0"/>
                <a:ea typeface="Lato" pitchFamily="34" charset="-122"/>
                <a:cs typeface="Lato" pitchFamily="34" charset="-120"/>
              </a:rPr>
              <a:t>01634 623548 · info@chathamwaterscarehome.co.uk</a:t>
            </a:r>
          </a:p>
        </p:txBody>
      </p:sp>
      <p:sp>
        <p:nvSpPr>
          <p:cNvPr id="5" name="Text 22">
            <a:extLst>
              <a:ext uri="{FF2B5EF4-FFF2-40B4-BE49-F238E27FC236}">
                <a16:creationId xmlns:a16="http://schemas.microsoft.com/office/drawing/2014/main" id="{A535FA2A-5700-4EC0-62BB-62D65636F32E}"/>
              </a:ext>
            </a:extLst>
          </p:cNvPr>
          <p:cNvSpPr/>
          <p:nvPr/>
        </p:nvSpPr>
        <p:spPr>
          <a:xfrm>
            <a:off x="3917823" y="9492720"/>
            <a:ext cx="2620138" cy="403738"/>
          </a:xfrm>
          <a:prstGeom prst="rect">
            <a:avLst/>
          </a:prstGeom>
          <a:noFill/>
          <a:ln/>
        </p:spPr>
        <p:txBody>
          <a:bodyPr wrap="square" lIns="0" tIns="0" rIns="0" bIns="0" rtlCol="0" anchor="ctr"/>
          <a:lstStyle/>
          <a:p>
            <a:pPr algn="r">
              <a:lnSpc>
                <a:spcPct val="100000"/>
              </a:lnSpc>
              <a:spcAft>
                <a:spcPts val="100"/>
              </a:spcAft>
            </a:pPr>
            <a:r>
              <a:rPr lang="en-US" sz="700" b="1" kern="0" spc="150" dirty="0">
                <a:solidFill>
                  <a:srgbClr val="C9A84C"/>
                </a:solidFill>
                <a:latin typeface="Raleway" pitchFamily="34" charset="0"/>
                <a:ea typeface="Raleway" pitchFamily="34" charset="-122"/>
                <a:cs typeface="Raleway" pitchFamily="34" charset="-120"/>
              </a:rPr>
              <a:t>REGISTER INTEREST</a:t>
            </a:r>
          </a:p>
          <a:p>
            <a:pPr algn="r">
              <a:lnSpc>
                <a:spcPct val="100000"/>
              </a:lnSpc>
            </a:pPr>
            <a:r>
              <a:rPr lang="en-US" sz="800" b="1" kern="0" spc="200" dirty="0">
                <a:solidFill>
                  <a:srgbClr val="FFFFFF">
                    <a:alpha val="65000"/>
                  </a:srgbClr>
                </a:solidFill>
                <a:latin typeface="Raleway" pitchFamily="34" charset="0"/>
                <a:ea typeface="Raleway" pitchFamily="34" charset="-122"/>
                <a:cs typeface="Raleway" pitchFamily="34" charset="-120"/>
              </a:rPr>
              <a:t>CHATHAMWATERSCAREHOME.CO.UK</a:t>
            </a:r>
          </a:p>
        </p:txBody>
      </p:sp>
      <p:pic>
        <p:nvPicPr>
          <p:cNvPr id="22" name="Picture 21">
            <a:extLst>
              <a:ext uri="{FF2B5EF4-FFF2-40B4-BE49-F238E27FC236}">
                <a16:creationId xmlns:a16="http://schemas.microsoft.com/office/drawing/2014/main" id="{68B3B834-7CDF-6E3D-1133-3A9910AEEA44}"/>
              </a:ext>
            </a:extLst>
          </p:cNvPr>
          <p:cNvPicPr>
            <a:picLocks noChangeAspect="1"/>
          </p:cNvPicPr>
          <p:nvPr/>
        </p:nvPicPr>
        <p:blipFill>
          <a:blip r:embed="rId5"/>
          <a:srcRect l="82" t="10004" r="-82" b="21899"/>
          <a:stretch>
            <a:fillRect/>
          </a:stretch>
        </p:blipFill>
        <p:spPr>
          <a:xfrm>
            <a:off x="3657600" y="7639968"/>
            <a:ext cx="3042917" cy="1592283"/>
          </a:xfrm>
          <a:prstGeom prst="rect">
            <a:avLst/>
          </a:prstGeom>
        </p:spPr>
      </p:pic>
      <p:sp>
        <p:nvSpPr>
          <p:cNvPr id="10" name="Text 7"/>
          <p:cNvSpPr/>
          <p:nvPr/>
        </p:nvSpPr>
        <p:spPr>
          <a:xfrm>
            <a:off x="307804" y="2586555"/>
            <a:ext cx="6035040" cy="228600"/>
          </a:xfrm>
          <a:prstGeom prst="rect">
            <a:avLst/>
          </a:prstGeom>
          <a:noFill/>
          <a:ln/>
        </p:spPr>
        <p:txBody>
          <a:bodyPr wrap="square" lIns="0" tIns="0" rIns="0" bIns="0" rtlCol="0" anchor="ctr"/>
          <a:lstStyle/>
          <a:p>
            <a:pPr marL="0" indent="0">
              <a:lnSpc>
                <a:spcPct val="130000"/>
              </a:lnSpc>
              <a:buNone/>
            </a:pPr>
            <a:r>
              <a:rPr lang="en-US" sz="1000" i="1" dirty="0">
                <a:solidFill>
                  <a:schemeClr val="bg1"/>
                </a:solidFill>
                <a:latin typeface="Lato" pitchFamily="34" charset="0"/>
                <a:ea typeface="Lato" pitchFamily="34" charset="-122"/>
                <a:cs typeface="Lato" pitchFamily="34" charset="-120"/>
              </a:rPr>
              <a:t>Compassion-Led. Resident-Informed.</a:t>
            </a:r>
            <a:endParaRPr lang="en-US" sz="1000" dirty="0">
              <a:solidFill>
                <a:schemeClr val="bg1"/>
              </a:solidFill>
            </a:endParaRPr>
          </a:p>
        </p:txBody>
      </p:sp>
    </p:spTree>
    <p:extLst>
      <p:ext uri="{BB962C8B-B14F-4D97-AF65-F5344CB8AC3E}">
        <p14:creationId xmlns:p14="http://schemas.microsoft.com/office/powerpoint/2010/main" val="117266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1"/>
          <p:cNvSpPr/>
          <p:nvPr/>
        </p:nvSpPr>
        <p:spPr>
          <a:xfrm>
            <a:off x="-48327" y="1088976"/>
            <a:ext cx="6858000" cy="548640"/>
          </a:xfrm>
          <a:prstGeom prst="rect">
            <a:avLst/>
          </a:prstGeom>
          <a:noFill/>
          <a:ln/>
        </p:spPr>
        <p:txBody>
          <a:bodyPr wrap="square" rtlCol="0" anchor="ctr"/>
          <a:lstStyle/>
          <a:p>
            <a:pPr marL="0" indent="0" algn="ctr">
              <a:buNone/>
            </a:pPr>
            <a:r>
              <a:rPr lang="en-US" sz="1100" dirty="0">
                <a:solidFill>
                  <a:srgbClr val="888888"/>
                </a:solidFill>
                <a:latin typeface="Lato" pitchFamily="34" charset="0"/>
                <a:ea typeface="Lato" pitchFamily="34" charset="-122"/>
                <a:cs typeface="Lato" pitchFamily="34" charset="-120"/>
              </a:rPr>
              <a:t>[HERO: Care / welcome image — swap in PowerPoint]</a:t>
            </a:r>
            <a:endParaRPr lang="en-US" sz="1100" dirty="0"/>
          </a:p>
        </p:txBody>
      </p:sp>
      <p:sp>
        <p:nvSpPr>
          <p:cNvPr id="11" name="Text 8"/>
          <p:cNvSpPr/>
          <p:nvPr/>
        </p:nvSpPr>
        <p:spPr>
          <a:xfrm>
            <a:off x="298562" y="3711637"/>
            <a:ext cx="1959437" cy="822960"/>
          </a:xfrm>
          <a:prstGeom prst="rect">
            <a:avLst/>
          </a:prstGeom>
          <a:noFill/>
          <a:ln/>
        </p:spPr>
        <p:txBody>
          <a:bodyPr wrap="square" lIns="0" tIns="0" rIns="0" bIns="0" rtlCol="0" anchor="ctr"/>
          <a:lstStyle/>
          <a:p>
            <a:pPr marL="0" indent="0">
              <a:lnSpc>
                <a:spcPct val="130000"/>
              </a:lnSpc>
              <a:buNone/>
            </a:pPr>
            <a:r>
              <a:rPr lang="en-US" sz="950" b="1" dirty="0">
                <a:solidFill>
                  <a:srgbClr val="374151"/>
                </a:solidFill>
                <a:latin typeface="Lato" pitchFamily="34" charset="0"/>
                <a:ea typeface="Lato" pitchFamily="34" charset="-122"/>
                <a:cs typeface="Lato" pitchFamily="34" charset="-120"/>
              </a:rPr>
              <a:t>Care Assistants</a:t>
            </a:r>
            <a:r>
              <a:rPr lang="en-US" sz="950" dirty="0">
                <a:solidFill>
                  <a:srgbClr val="374151"/>
                </a:solidFill>
                <a:latin typeface="Lato" pitchFamily="34" charset="0"/>
                <a:ea typeface="Lato" pitchFamily="34" charset="-122"/>
                <a:cs typeface="Lato" pitchFamily="34" charset="-120"/>
              </a:rPr>
              <a:t> provide hands-on support with daily living: personal care, mobility, mealtimes, and companionship. They’re often the team members residents see most frequently.</a:t>
            </a:r>
            <a:endParaRPr lang="en-US" sz="950" dirty="0"/>
          </a:p>
        </p:txBody>
      </p:sp>
      <p:sp>
        <p:nvSpPr>
          <p:cNvPr id="12" name="Text 9"/>
          <p:cNvSpPr/>
          <p:nvPr/>
        </p:nvSpPr>
        <p:spPr>
          <a:xfrm>
            <a:off x="298562" y="4903971"/>
            <a:ext cx="1970042" cy="822960"/>
          </a:xfrm>
          <a:prstGeom prst="rect">
            <a:avLst/>
          </a:prstGeom>
          <a:noFill/>
          <a:ln/>
        </p:spPr>
        <p:txBody>
          <a:bodyPr wrap="square" lIns="0" tIns="0" rIns="0" bIns="0" rtlCol="0" anchor="ctr"/>
          <a:lstStyle/>
          <a:p>
            <a:pPr marL="0" indent="0">
              <a:lnSpc>
                <a:spcPct val="130000"/>
              </a:lnSpc>
              <a:buNone/>
            </a:pPr>
            <a:r>
              <a:rPr lang="en-US" sz="950" b="1" dirty="0">
                <a:solidFill>
                  <a:srgbClr val="374151"/>
                </a:solidFill>
                <a:latin typeface="Lato" pitchFamily="34" charset="0"/>
                <a:ea typeface="Lato" pitchFamily="34" charset="-122"/>
                <a:cs typeface="Lato" pitchFamily="34" charset="-120"/>
              </a:rPr>
              <a:t>Hospitality and Wellbeing Teams</a:t>
            </a:r>
            <a:r>
              <a:rPr lang="en-US" sz="950" dirty="0">
                <a:solidFill>
                  <a:srgbClr val="374151"/>
                </a:solidFill>
                <a:latin typeface="Lato" pitchFamily="34" charset="0"/>
                <a:ea typeface="Lato" pitchFamily="34" charset="-122"/>
                <a:cs typeface="Lato" pitchFamily="34" charset="-120"/>
              </a:rPr>
              <a:t> manage the kitchen, café/bistro, activities programmes, and social events. They create the warmth and connection that makes this feel like home.</a:t>
            </a:r>
            <a:endParaRPr lang="en-US" sz="950" dirty="0"/>
          </a:p>
        </p:txBody>
      </p:sp>
      <p:sp>
        <p:nvSpPr>
          <p:cNvPr id="13" name="Text 10"/>
          <p:cNvSpPr/>
          <p:nvPr/>
        </p:nvSpPr>
        <p:spPr>
          <a:xfrm>
            <a:off x="298562" y="6104581"/>
            <a:ext cx="1889760" cy="822960"/>
          </a:xfrm>
          <a:prstGeom prst="rect">
            <a:avLst/>
          </a:prstGeom>
          <a:noFill/>
          <a:ln/>
        </p:spPr>
        <p:txBody>
          <a:bodyPr wrap="square" lIns="0" tIns="0" rIns="0" bIns="0" rtlCol="0" anchor="ctr"/>
          <a:lstStyle/>
          <a:p>
            <a:pPr marL="0" indent="0">
              <a:lnSpc>
                <a:spcPct val="130000"/>
              </a:lnSpc>
              <a:buNone/>
            </a:pPr>
            <a:r>
              <a:rPr lang="en-US" sz="950" b="1" dirty="0">
                <a:solidFill>
                  <a:srgbClr val="374151"/>
                </a:solidFill>
                <a:latin typeface="Lato" pitchFamily="34" charset="0"/>
                <a:ea typeface="Lato" pitchFamily="34" charset="-122"/>
                <a:cs typeface="Lato" pitchFamily="34" charset="-120"/>
              </a:rPr>
              <a:t>Housekeeping and Maintenance</a:t>
            </a:r>
            <a:r>
              <a:rPr lang="en-US" sz="950" dirty="0">
                <a:solidFill>
                  <a:srgbClr val="374151"/>
                </a:solidFill>
                <a:latin typeface="Lato" pitchFamily="34" charset="0"/>
                <a:ea typeface="Lato" pitchFamily="34" charset="-122"/>
                <a:cs typeface="Lato" pitchFamily="34" charset="-120"/>
              </a:rPr>
              <a:t> ensure the environment remains clean, safe, and comfortable. Their attention to detail supports dignity and wellbeing.</a:t>
            </a:r>
            <a:endParaRPr lang="en-US" sz="950" dirty="0"/>
          </a:p>
        </p:txBody>
      </p:sp>
      <p:sp>
        <p:nvSpPr>
          <p:cNvPr id="14" name="Text 11"/>
          <p:cNvSpPr/>
          <p:nvPr/>
        </p:nvSpPr>
        <p:spPr>
          <a:xfrm>
            <a:off x="298562" y="7123443"/>
            <a:ext cx="1889760" cy="731520"/>
          </a:xfrm>
          <a:prstGeom prst="rect">
            <a:avLst/>
          </a:prstGeom>
          <a:noFill/>
          <a:ln/>
        </p:spPr>
        <p:txBody>
          <a:bodyPr wrap="square" lIns="0" tIns="0" rIns="0" bIns="0" rtlCol="0" anchor="ctr"/>
          <a:lstStyle/>
          <a:p>
            <a:pPr marL="0" indent="0">
              <a:lnSpc>
                <a:spcPct val="130000"/>
              </a:lnSpc>
              <a:buNone/>
            </a:pPr>
            <a:r>
              <a:rPr lang="en-US" sz="950" i="1" dirty="0">
                <a:solidFill>
                  <a:srgbClr val="4A607A"/>
                </a:solidFill>
                <a:latin typeface="Lato" pitchFamily="34" charset="0"/>
                <a:ea typeface="Lato" pitchFamily="34" charset="-122"/>
                <a:cs typeface="Lato" pitchFamily="34" charset="-120"/>
              </a:rPr>
              <a:t>Every role connects. Every person contributes to the quality of life residents experience here in our ‘One Team’ approach.</a:t>
            </a:r>
            <a:endParaRPr lang="en-US" sz="950" dirty="0"/>
          </a:p>
        </p:txBody>
      </p:sp>
      <p:sp>
        <p:nvSpPr>
          <p:cNvPr id="16" name="Text 13"/>
          <p:cNvSpPr/>
          <p:nvPr/>
        </p:nvSpPr>
        <p:spPr>
          <a:xfrm>
            <a:off x="2440879" y="3645141"/>
            <a:ext cx="1889760" cy="1097280"/>
          </a:xfrm>
          <a:prstGeom prst="rect">
            <a:avLst/>
          </a:prstGeom>
          <a:noFill/>
          <a:ln/>
        </p:spPr>
        <p:txBody>
          <a:bodyPr wrap="square" lIns="0" tIns="0" rIns="0" bIns="0" rtlCol="0" anchor="ctr"/>
          <a:lstStyle/>
          <a:p>
            <a:pPr marL="0" indent="0">
              <a:lnSpc>
                <a:spcPct val="130000"/>
              </a:lnSpc>
              <a:buNone/>
            </a:pPr>
            <a:r>
              <a:rPr lang="en-US" sz="950" dirty="0">
                <a:solidFill>
                  <a:srgbClr val="374151"/>
                </a:solidFill>
                <a:latin typeface="Lato" pitchFamily="34" charset="0"/>
                <a:ea typeface="Lato" pitchFamily="34" charset="-122"/>
                <a:cs typeface="Lato" pitchFamily="34" charset="-120"/>
              </a:rPr>
              <a:t>Our leadership team brings vast experience across health and social care, hospitality, and care service innovation. Together they foster a culture of trust, accountability, and excellence, with every decision guided by resident wellbeing.</a:t>
            </a:r>
            <a:endParaRPr lang="en-US" sz="950" dirty="0"/>
          </a:p>
        </p:txBody>
      </p:sp>
      <p:sp>
        <p:nvSpPr>
          <p:cNvPr id="17" name="Text 14"/>
          <p:cNvSpPr/>
          <p:nvPr/>
        </p:nvSpPr>
        <p:spPr>
          <a:xfrm>
            <a:off x="2431711" y="4943889"/>
            <a:ext cx="1889760" cy="182880"/>
          </a:xfrm>
          <a:prstGeom prst="rect">
            <a:avLst/>
          </a:prstGeom>
          <a:noFill/>
          <a:ln/>
        </p:spPr>
        <p:txBody>
          <a:bodyPr wrap="square" lIns="0" tIns="0" rIns="0" bIns="0" rtlCol="0" anchor="ctr"/>
          <a:lstStyle/>
          <a:p>
            <a:pPr marL="0" indent="0">
              <a:lnSpc>
                <a:spcPct val="130000"/>
              </a:lnSpc>
              <a:buNone/>
            </a:pPr>
            <a:r>
              <a:rPr lang="en-US" sz="950" i="1" dirty="0">
                <a:solidFill>
                  <a:srgbClr val="4A607A"/>
                </a:solidFill>
                <a:latin typeface="Lato" pitchFamily="34" charset="0"/>
                <a:ea typeface="Lato" pitchFamily="34" charset="-122"/>
                <a:cs typeface="Lato" pitchFamily="34" charset="-120"/>
              </a:rPr>
              <a:t>How leadership shows up:</a:t>
            </a:r>
            <a:endParaRPr lang="en-US" sz="950" dirty="0"/>
          </a:p>
        </p:txBody>
      </p:sp>
      <p:sp>
        <p:nvSpPr>
          <p:cNvPr id="18" name="Text 15"/>
          <p:cNvSpPr/>
          <p:nvPr/>
        </p:nvSpPr>
        <p:spPr>
          <a:xfrm>
            <a:off x="2440879" y="5295388"/>
            <a:ext cx="1889760" cy="1097280"/>
          </a:xfrm>
          <a:prstGeom prst="rect">
            <a:avLst/>
          </a:prstGeom>
          <a:noFill/>
          <a:ln/>
        </p:spPr>
        <p:txBody>
          <a:bodyPr wrap="square" lIns="0" tIns="0" rIns="0" bIns="0" rtlCol="0" anchor="ctr"/>
          <a:lstStyle/>
          <a:p>
            <a:pPr marL="144000" indent="-144000">
              <a:lnSpc>
                <a:spcPct val="130000"/>
              </a:lnSpc>
              <a:spcAft>
                <a:spcPts val="400"/>
              </a:spcAft>
              <a:buClr>
                <a:srgbClr val="C9A84C"/>
              </a:buClr>
              <a:buSzPct val="70000"/>
              <a:buFont typeface="Arial" pitchFamily="34" charset="0"/>
              <a:buChar char="▪"/>
            </a:pPr>
            <a:r>
              <a:rPr lang="en-US" sz="950" dirty="0">
                <a:solidFill>
                  <a:srgbClr val="374151"/>
                </a:solidFill>
                <a:latin typeface="Lato" pitchFamily="34" charset="0"/>
                <a:ea typeface="Lato" pitchFamily="34" charset="-122"/>
                <a:cs typeface="Lato" pitchFamily="34" charset="-120"/>
              </a:rPr>
              <a:t>Hands-on, visible, and present in daily life</a:t>
            </a:r>
          </a:p>
          <a:p>
            <a:pPr marL="144000" indent="-144000">
              <a:lnSpc>
                <a:spcPct val="130000"/>
              </a:lnSpc>
              <a:spcAft>
                <a:spcPts val="400"/>
              </a:spcAft>
              <a:buClr>
                <a:srgbClr val="C9A84C"/>
              </a:buClr>
              <a:buSzPct val="70000"/>
              <a:buFont typeface="Arial" pitchFamily="34" charset="0"/>
              <a:buChar char="▪"/>
            </a:pPr>
            <a:r>
              <a:rPr lang="en-US" sz="950" dirty="0">
                <a:solidFill>
                  <a:srgbClr val="374151"/>
                </a:solidFill>
                <a:latin typeface="Lato" pitchFamily="34" charset="0"/>
                <a:ea typeface="Lato" pitchFamily="34" charset="-122"/>
                <a:cs typeface="Lato" pitchFamily="34" charset="-120"/>
              </a:rPr>
              <a:t>Approachable and responsive in communal spaces</a:t>
            </a:r>
          </a:p>
          <a:p>
            <a:pPr marL="144000" indent="-144000">
              <a:lnSpc>
                <a:spcPct val="130000"/>
              </a:lnSpc>
              <a:spcAft>
                <a:spcPts val="400"/>
              </a:spcAft>
              <a:buClr>
                <a:srgbClr val="C9A84C"/>
              </a:buClr>
              <a:buSzPct val="70000"/>
              <a:buFont typeface="Arial" pitchFamily="34" charset="0"/>
              <a:buChar char="▪"/>
            </a:pPr>
            <a:r>
              <a:rPr lang="en-US" sz="950" dirty="0">
                <a:solidFill>
                  <a:srgbClr val="374151"/>
                </a:solidFill>
                <a:latin typeface="Lato" pitchFamily="34" charset="0"/>
                <a:ea typeface="Lato" pitchFamily="34" charset="-122"/>
                <a:cs typeface="Lato" pitchFamily="34" charset="-120"/>
              </a:rPr>
              <a:t>Actively supporting staff and engaging with residents</a:t>
            </a:r>
          </a:p>
        </p:txBody>
      </p:sp>
      <p:sp>
        <p:nvSpPr>
          <p:cNvPr id="19" name="Text 16"/>
          <p:cNvSpPr/>
          <p:nvPr/>
        </p:nvSpPr>
        <p:spPr>
          <a:xfrm>
            <a:off x="2447950" y="6571194"/>
            <a:ext cx="1889760" cy="182880"/>
          </a:xfrm>
          <a:prstGeom prst="rect">
            <a:avLst/>
          </a:prstGeom>
          <a:noFill/>
          <a:ln/>
        </p:spPr>
        <p:txBody>
          <a:bodyPr wrap="square" lIns="0" tIns="0" rIns="0" bIns="0" rtlCol="0" anchor="ctr"/>
          <a:lstStyle/>
          <a:p>
            <a:pPr marL="0" indent="0">
              <a:lnSpc>
                <a:spcPct val="130000"/>
              </a:lnSpc>
              <a:buNone/>
            </a:pPr>
            <a:r>
              <a:rPr lang="en-US" sz="950" i="1" dirty="0">
                <a:solidFill>
                  <a:srgbClr val="4A607A"/>
                </a:solidFill>
                <a:latin typeface="Lato" pitchFamily="34" charset="0"/>
                <a:ea typeface="Lato" pitchFamily="34" charset="-122"/>
                <a:cs typeface="Lato" pitchFamily="34" charset="-120"/>
              </a:rPr>
              <a:t>Our leadership principles:</a:t>
            </a:r>
            <a:endParaRPr lang="en-US" sz="950" dirty="0"/>
          </a:p>
        </p:txBody>
      </p:sp>
      <p:sp>
        <p:nvSpPr>
          <p:cNvPr id="20" name="Text 17"/>
          <p:cNvSpPr/>
          <p:nvPr/>
        </p:nvSpPr>
        <p:spPr>
          <a:xfrm>
            <a:off x="2428303" y="6915003"/>
            <a:ext cx="1889760" cy="731520"/>
          </a:xfrm>
          <a:prstGeom prst="rect">
            <a:avLst/>
          </a:prstGeom>
          <a:noFill/>
          <a:ln/>
        </p:spPr>
        <p:txBody>
          <a:bodyPr wrap="square" lIns="0" tIns="0" rIns="0" bIns="0" rtlCol="0" anchor="ctr"/>
          <a:lstStyle/>
          <a:p>
            <a:pPr marL="144000" indent="-144000">
              <a:lnSpc>
                <a:spcPct val="130000"/>
              </a:lnSpc>
              <a:spcAft>
                <a:spcPts val="400"/>
              </a:spcAft>
              <a:buClr>
                <a:srgbClr val="C9A84C"/>
              </a:buClr>
              <a:buSzPct val="70000"/>
              <a:buFont typeface="Arial" pitchFamily="34" charset="0"/>
              <a:buChar char="▪"/>
            </a:pPr>
            <a:r>
              <a:rPr lang="en-US" sz="950" dirty="0">
                <a:solidFill>
                  <a:srgbClr val="374151"/>
                </a:solidFill>
                <a:latin typeface="Lato" pitchFamily="34" charset="0"/>
                <a:ea typeface="Lato" pitchFamily="34" charset="-122"/>
                <a:cs typeface="Lato" pitchFamily="34" charset="-120"/>
              </a:rPr>
              <a:t>Compassion modelled in every interaction</a:t>
            </a:r>
          </a:p>
          <a:p>
            <a:pPr marL="144000" indent="-144000">
              <a:lnSpc>
                <a:spcPct val="130000"/>
              </a:lnSpc>
              <a:spcAft>
                <a:spcPts val="400"/>
              </a:spcAft>
              <a:buClr>
                <a:srgbClr val="C9A84C"/>
              </a:buClr>
              <a:buSzPct val="70000"/>
              <a:buFont typeface="Arial" pitchFamily="34" charset="0"/>
              <a:buChar char="▪"/>
            </a:pPr>
            <a:r>
              <a:rPr lang="en-US" sz="950" dirty="0">
                <a:solidFill>
                  <a:srgbClr val="374151"/>
                </a:solidFill>
                <a:latin typeface="Lato" pitchFamily="34" charset="0"/>
                <a:ea typeface="Lato" pitchFamily="34" charset="-122"/>
                <a:cs typeface="Lato" pitchFamily="34" charset="-120"/>
              </a:rPr>
              <a:t>Listening, learning, and adapting when needed</a:t>
            </a:r>
          </a:p>
        </p:txBody>
      </p:sp>
      <p:sp>
        <p:nvSpPr>
          <p:cNvPr id="23" name="Text 20"/>
          <p:cNvSpPr/>
          <p:nvPr/>
        </p:nvSpPr>
        <p:spPr>
          <a:xfrm>
            <a:off x="4541674" y="3810000"/>
            <a:ext cx="2017764" cy="3175000"/>
          </a:xfrm>
          <a:prstGeom prst="rect">
            <a:avLst/>
          </a:prstGeom>
          <a:noFill/>
          <a:ln/>
        </p:spPr>
        <p:txBody>
          <a:bodyPr wrap="square" lIns="0" tIns="0" rIns="0" bIns="0" rtlCol="0" anchor="ctr"/>
          <a:lstStyle/>
          <a:p>
            <a:pPr marL="228600" indent="-228600">
              <a:lnSpc>
                <a:spcPct val="130000"/>
              </a:lnSpc>
              <a:spcAft>
                <a:spcPts val="700"/>
              </a:spcAft>
              <a:buClr>
                <a:srgbClr val="C9A84C"/>
              </a:buClr>
              <a:buSzPct val="115000"/>
              <a:buFont typeface="Raleway" pitchFamily="34" charset="0"/>
              <a:buAutoNum type="arabicPeriod"/>
            </a:pPr>
            <a:r>
              <a:rPr lang="en-US" sz="950" b="1" dirty="0">
                <a:solidFill>
                  <a:srgbClr val="1B2A4A"/>
                </a:solidFill>
                <a:latin typeface="Lato" pitchFamily="34" charset="0"/>
                <a:ea typeface="Lato" pitchFamily="34" charset="-122"/>
                <a:cs typeface="Lato" pitchFamily="34" charset="-120"/>
              </a:rPr>
              <a:t>First Contact</a:t>
            </a:r>
            <a:r>
              <a:rPr lang="en-US" sz="950" dirty="0">
                <a:solidFill>
                  <a:srgbClr val="374151"/>
                </a:solidFill>
                <a:latin typeface="Lato" pitchFamily="34" charset="0"/>
                <a:ea typeface="Lato" pitchFamily="34" charset="-122"/>
                <a:cs typeface="Lato" pitchFamily="34" charset="-120"/>
              </a:rPr>
              <a:t> — you reach out, and we take time to understand you</a:t>
            </a:r>
          </a:p>
          <a:p>
            <a:pPr marL="228600" indent="-228600">
              <a:lnSpc>
                <a:spcPct val="130000"/>
              </a:lnSpc>
              <a:spcAft>
                <a:spcPts val="700"/>
              </a:spcAft>
              <a:buClr>
                <a:srgbClr val="C9A84C"/>
              </a:buClr>
              <a:buSzPct val="115000"/>
              <a:buFont typeface="Raleway" pitchFamily="34" charset="0"/>
              <a:buAutoNum type="arabicPeriod"/>
            </a:pPr>
            <a:r>
              <a:rPr lang="en-US" sz="950" b="1" dirty="0">
                <a:solidFill>
                  <a:srgbClr val="1B2A4A"/>
                </a:solidFill>
                <a:latin typeface="Lato" pitchFamily="34" charset="0"/>
                <a:ea typeface="Lato" pitchFamily="34" charset="-122"/>
                <a:cs typeface="Lato" pitchFamily="34" charset="-120"/>
              </a:rPr>
              <a:t>Your Visit</a:t>
            </a:r>
            <a:r>
              <a:rPr lang="en-US" sz="950" dirty="0">
                <a:solidFill>
                  <a:srgbClr val="374151"/>
                </a:solidFill>
                <a:latin typeface="Lato" pitchFamily="34" charset="0"/>
                <a:ea typeface="Lato" pitchFamily="34" charset="-122"/>
                <a:cs typeface="Lato" pitchFamily="34" charset="-120"/>
              </a:rPr>
              <a:t> — you tour the home, meet the team, and ask us anything</a:t>
            </a:r>
          </a:p>
          <a:p>
            <a:pPr marL="228600" indent="-228600">
              <a:lnSpc>
                <a:spcPct val="130000"/>
              </a:lnSpc>
              <a:spcAft>
                <a:spcPts val="700"/>
              </a:spcAft>
              <a:buClr>
                <a:srgbClr val="C9A84C"/>
              </a:buClr>
              <a:buSzPct val="115000"/>
              <a:buFont typeface="Raleway" pitchFamily="34" charset="0"/>
              <a:buAutoNum type="arabicPeriod"/>
            </a:pPr>
            <a:r>
              <a:rPr lang="en-US" sz="950" b="1" dirty="0">
                <a:solidFill>
                  <a:srgbClr val="1B2A4A"/>
                </a:solidFill>
                <a:latin typeface="Lato" pitchFamily="34" charset="0"/>
                <a:ea typeface="Lato" pitchFamily="34" charset="-122"/>
                <a:cs typeface="Lato" pitchFamily="34" charset="-120"/>
              </a:rPr>
              <a:t>Getting to Know You</a:t>
            </a:r>
            <a:r>
              <a:rPr lang="en-US" sz="950" dirty="0">
                <a:solidFill>
                  <a:srgbClr val="374151"/>
                </a:solidFill>
                <a:latin typeface="Lato" pitchFamily="34" charset="0"/>
                <a:ea typeface="Lato" pitchFamily="34" charset="-122"/>
                <a:cs typeface="Lato" pitchFamily="34" charset="-120"/>
              </a:rPr>
              <a:t> — together we shape care around your needs and wishes</a:t>
            </a:r>
          </a:p>
          <a:p>
            <a:pPr marL="228600" indent="-228600">
              <a:lnSpc>
                <a:spcPct val="130000"/>
              </a:lnSpc>
              <a:spcAft>
                <a:spcPts val="700"/>
              </a:spcAft>
              <a:buClr>
                <a:srgbClr val="C9A84C"/>
              </a:buClr>
              <a:buSzPct val="115000"/>
              <a:buFont typeface="Raleway" pitchFamily="34" charset="0"/>
              <a:buAutoNum type="arabicPeriod"/>
            </a:pPr>
            <a:r>
              <a:rPr lang="en-US" sz="950" b="1" dirty="0">
                <a:solidFill>
                  <a:srgbClr val="1B2A4A"/>
                </a:solidFill>
                <a:latin typeface="Lato" pitchFamily="34" charset="0"/>
                <a:ea typeface="Lato" pitchFamily="34" charset="-122"/>
                <a:cs typeface="Lato" pitchFamily="34" charset="-120"/>
              </a:rPr>
              <a:t>Your Care Plan</a:t>
            </a:r>
            <a:r>
              <a:rPr lang="en-US" sz="950" dirty="0">
                <a:solidFill>
                  <a:srgbClr val="374151"/>
                </a:solidFill>
                <a:latin typeface="Lato" pitchFamily="34" charset="0"/>
                <a:ea typeface="Lato" pitchFamily="34" charset="-122"/>
                <a:cs typeface="Lato" pitchFamily="34" charset="-120"/>
              </a:rPr>
              <a:t> — a personalised plan, agreed with you and your family</a:t>
            </a:r>
          </a:p>
          <a:p>
            <a:pPr marL="228600" indent="-228600">
              <a:lnSpc>
                <a:spcPct val="130000"/>
              </a:lnSpc>
              <a:spcAft>
                <a:spcPts val="700"/>
              </a:spcAft>
              <a:buClr>
                <a:srgbClr val="C9A84C"/>
              </a:buClr>
              <a:buSzPct val="115000"/>
              <a:buFont typeface="Raleway" pitchFamily="34" charset="0"/>
              <a:buAutoNum type="arabicPeriod"/>
            </a:pPr>
            <a:r>
              <a:rPr lang="en-US" sz="950" b="1" dirty="0">
                <a:solidFill>
                  <a:srgbClr val="1B2A4A"/>
                </a:solidFill>
                <a:latin typeface="Lato" pitchFamily="34" charset="0"/>
                <a:ea typeface="Lato" pitchFamily="34" charset="-122"/>
                <a:cs typeface="Lato" pitchFamily="34" charset="-120"/>
              </a:rPr>
              <a:t>Moving In</a:t>
            </a:r>
            <a:r>
              <a:rPr lang="en-US" sz="950" dirty="0">
                <a:solidFill>
                  <a:srgbClr val="374151"/>
                </a:solidFill>
                <a:latin typeface="Lato" pitchFamily="34" charset="0"/>
                <a:ea typeface="Lato" pitchFamily="34" charset="-122"/>
                <a:cs typeface="Lato" pitchFamily="34" charset="-120"/>
              </a:rPr>
              <a:t> — you arrive at your own pace, welcomed and supported</a:t>
            </a:r>
          </a:p>
          <a:p>
            <a:pPr marL="228600" indent="-228600">
              <a:lnSpc>
                <a:spcPct val="130000"/>
              </a:lnSpc>
              <a:spcAft>
                <a:spcPts val="700"/>
              </a:spcAft>
              <a:buClr>
                <a:srgbClr val="C9A84C"/>
              </a:buClr>
              <a:buSzPct val="115000"/>
              <a:buFont typeface="Raleway" pitchFamily="34" charset="0"/>
              <a:buAutoNum type="arabicPeriod"/>
            </a:pPr>
            <a:r>
              <a:rPr lang="en-US" sz="950" b="1" dirty="0">
                <a:solidFill>
                  <a:srgbClr val="1B2A4A"/>
                </a:solidFill>
                <a:latin typeface="Lato" pitchFamily="34" charset="0"/>
                <a:ea typeface="Lato" pitchFamily="34" charset="-122"/>
                <a:cs typeface="Lato" pitchFamily="34" charset="-120"/>
              </a:rPr>
              <a:t>Living Well</a:t>
            </a:r>
            <a:r>
              <a:rPr lang="en-US" sz="950" dirty="0">
                <a:solidFill>
                  <a:srgbClr val="374151"/>
                </a:solidFill>
                <a:latin typeface="Lato" pitchFamily="34" charset="0"/>
                <a:ea typeface="Lato" pitchFamily="34" charset="-122"/>
                <a:cs typeface="Lato" pitchFamily="34" charset="-120"/>
              </a:rPr>
              <a:t> — you settle in, with care that adapts as life changes</a:t>
            </a:r>
          </a:p>
        </p:txBody>
      </p:sp>
      <p:sp>
        <p:nvSpPr>
          <p:cNvPr id="24" name="Text 21"/>
          <p:cNvSpPr/>
          <p:nvPr/>
        </p:nvSpPr>
        <p:spPr>
          <a:xfrm>
            <a:off x="298562" y="8118830"/>
            <a:ext cx="2851211" cy="228391"/>
          </a:xfrm>
          <a:prstGeom prst="rect">
            <a:avLst/>
          </a:prstGeom>
          <a:noFill/>
          <a:ln/>
        </p:spPr>
        <p:txBody>
          <a:bodyPr wrap="square" lIns="0" tIns="0" rIns="0" bIns="0" rtlCol="0" anchor="ctr"/>
          <a:lstStyle/>
          <a:p>
            <a:pPr marL="0" indent="0">
              <a:lnSpc>
                <a:spcPct val="130000"/>
              </a:lnSpc>
              <a:buNone/>
            </a:pPr>
            <a:r>
              <a:rPr lang="en-US" sz="950" b="1" kern="0" spc="250" dirty="0">
                <a:solidFill>
                  <a:srgbClr val="C9A84C"/>
                </a:solidFill>
                <a:latin typeface="Raleway" pitchFamily="34" charset="0"/>
                <a:ea typeface="Raleway" pitchFamily="34" charset="-122"/>
                <a:cs typeface="Raleway" pitchFamily="34" charset="-120"/>
              </a:rPr>
              <a:t>WE ARE HERE TO HELP</a:t>
            </a:r>
            <a:endParaRPr lang="en-US" sz="950" dirty="0"/>
          </a:p>
        </p:txBody>
      </p:sp>
      <p:sp>
        <p:nvSpPr>
          <p:cNvPr id="25" name="Text 22"/>
          <p:cNvSpPr/>
          <p:nvPr/>
        </p:nvSpPr>
        <p:spPr>
          <a:xfrm>
            <a:off x="298562" y="8447793"/>
            <a:ext cx="3130438" cy="653963"/>
          </a:xfrm>
          <a:prstGeom prst="rect">
            <a:avLst/>
          </a:prstGeom>
          <a:noFill/>
          <a:ln/>
        </p:spPr>
        <p:txBody>
          <a:bodyPr wrap="square" lIns="0" tIns="0" rIns="0" bIns="0" rtlCol="0" anchor="ctr"/>
          <a:lstStyle/>
          <a:p>
            <a:pPr marL="0" indent="0">
              <a:lnSpc>
                <a:spcPct val="130000"/>
              </a:lnSpc>
              <a:buNone/>
            </a:pPr>
            <a:r>
              <a:rPr lang="en-US" sz="950" dirty="0">
                <a:solidFill>
                  <a:srgbClr val="4A607A"/>
                </a:solidFill>
                <a:latin typeface="Lato" pitchFamily="34" charset="0"/>
                <a:ea typeface="Lato" pitchFamily="34" charset="-122"/>
                <a:cs typeface="Lato" pitchFamily="34" charset="-120"/>
              </a:rPr>
              <a:t>Choosing care is a deeply personal decision. Whether you’re ready to register interest or simply want to explore your options, our team is here to guide you with clarity, warmth, and respect.</a:t>
            </a:r>
            <a:endParaRPr lang="en-US" sz="950" dirty="0"/>
          </a:p>
        </p:txBody>
      </p:sp>
      <p:sp>
        <p:nvSpPr>
          <p:cNvPr id="7" name="Text 1">
            <a:extLst>
              <a:ext uri="{FF2B5EF4-FFF2-40B4-BE49-F238E27FC236}">
                <a16:creationId xmlns:a16="http://schemas.microsoft.com/office/drawing/2014/main" id="{E6844390-0B95-A4AE-A203-1A3996F40EF0}"/>
              </a:ext>
            </a:extLst>
          </p:cNvPr>
          <p:cNvSpPr/>
          <p:nvPr/>
        </p:nvSpPr>
        <p:spPr>
          <a:xfrm>
            <a:off x="-48327" y="1088976"/>
            <a:ext cx="6858000" cy="548640"/>
          </a:xfrm>
          <a:prstGeom prst="rect">
            <a:avLst/>
          </a:prstGeom>
          <a:noFill/>
          <a:ln/>
        </p:spPr>
        <p:txBody>
          <a:bodyPr wrap="square" rtlCol="0" anchor="ctr"/>
          <a:lstStyle/>
          <a:p>
            <a:pPr marL="0" indent="0" algn="ctr">
              <a:buNone/>
            </a:pPr>
            <a:r>
              <a:rPr lang="en-US" sz="1100" dirty="0">
                <a:solidFill>
                  <a:srgbClr val="888888"/>
                </a:solidFill>
                <a:latin typeface="Lato" pitchFamily="34" charset="0"/>
                <a:ea typeface="Lato" pitchFamily="34" charset="-122"/>
                <a:cs typeface="Lato" pitchFamily="34" charset="-120"/>
              </a:rPr>
              <a:t>[HERO: Family / visiting image — swap in PowerPoint]</a:t>
            </a:r>
            <a:endParaRPr lang="en-US" sz="1100" dirty="0"/>
          </a:p>
        </p:txBody>
      </p:sp>
      <p:pic>
        <p:nvPicPr>
          <p:cNvPr id="8" name="Picture 7">
            <a:extLst>
              <a:ext uri="{FF2B5EF4-FFF2-40B4-BE49-F238E27FC236}">
                <a16:creationId xmlns:a16="http://schemas.microsoft.com/office/drawing/2014/main" id="{FECB842B-57FA-3A0E-D7FB-86C5A25ADFA6}"/>
              </a:ext>
            </a:extLst>
          </p:cNvPr>
          <p:cNvPicPr>
            <a:picLocks noChangeAspect="1"/>
          </p:cNvPicPr>
          <p:nvPr/>
        </p:nvPicPr>
        <p:blipFill>
          <a:blip r:embed="rId3">
            <a:alphaModFix/>
          </a:blip>
          <a:srcRect l="3452" t="9106" r="3277" b="31078"/>
          <a:stretch>
            <a:fillRect/>
          </a:stretch>
        </p:blipFill>
        <p:spPr>
          <a:xfrm>
            <a:off x="6286" y="0"/>
            <a:ext cx="6858001" cy="2858813"/>
          </a:xfrm>
          <a:prstGeom prst="rect">
            <a:avLst/>
          </a:prstGeom>
        </p:spPr>
      </p:pic>
      <p:sp>
        <p:nvSpPr>
          <p:cNvPr id="2" name="Shape 20">
            <a:extLst>
              <a:ext uri="{FF2B5EF4-FFF2-40B4-BE49-F238E27FC236}">
                <a16:creationId xmlns:a16="http://schemas.microsoft.com/office/drawing/2014/main" id="{A906D42B-07A4-6F88-0DC5-E8120B8A4676}"/>
              </a:ext>
            </a:extLst>
          </p:cNvPr>
          <p:cNvSpPr/>
          <p:nvPr/>
        </p:nvSpPr>
        <p:spPr>
          <a:xfrm>
            <a:off x="-48327" y="9428538"/>
            <a:ext cx="6858000" cy="470369"/>
          </a:xfrm>
          <a:prstGeom prst="rect">
            <a:avLst/>
          </a:prstGeom>
          <a:solidFill>
            <a:srgbClr val="16223C"/>
          </a:solidFill>
          <a:ln/>
        </p:spPr>
        <p:txBody>
          <a:bodyPr/>
          <a:lstStyle/>
          <a:p>
            <a:endParaRPr lang="en-GB" dirty="0"/>
          </a:p>
        </p:txBody>
      </p:sp>
      <p:sp>
        <p:nvSpPr>
          <p:cNvPr id="4" name="Text 21">
            <a:extLst>
              <a:ext uri="{FF2B5EF4-FFF2-40B4-BE49-F238E27FC236}">
                <a16:creationId xmlns:a16="http://schemas.microsoft.com/office/drawing/2014/main" id="{78D594B0-0892-6574-6879-14AC96242129}"/>
              </a:ext>
            </a:extLst>
          </p:cNvPr>
          <p:cNvSpPr/>
          <p:nvPr/>
        </p:nvSpPr>
        <p:spPr>
          <a:xfrm>
            <a:off x="215644" y="9530019"/>
            <a:ext cx="3550920" cy="365760"/>
          </a:xfrm>
          <a:prstGeom prst="rect">
            <a:avLst/>
          </a:prstGeom>
          <a:noFill/>
          <a:ln/>
        </p:spPr>
        <p:txBody>
          <a:bodyPr wrap="square" lIns="0" tIns="0" rIns="0" bIns="0" rtlCol="0" anchor="ctr"/>
          <a:lstStyle/>
          <a:p>
            <a:pPr algn="l">
              <a:lnSpc>
                <a:spcPct val="100000"/>
              </a:lnSpc>
              <a:spcAft>
                <a:spcPts val="100"/>
              </a:spcAft>
            </a:pPr>
            <a:r>
              <a:rPr lang="en-US" sz="700" b="1" kern="0" spc="150" dirty="0">
                <a:solidFill>
                  <a:srgbClr val="C9A84C"/>
                </a:solidFill>
                <a:latin typeface="Raleway" pitchFamily="34" charset="0"/>
                <a:ea typeface="Raleway" pitchFamily="34" charset="-122"/>
                <a:cs typeface="Raleway" pitchFamily="34" charset="-120"/>
              </a:rPr>
              <a:t>OPENING SUMMER 2026</a:t>
            </a:r>
          </a:p>
          <a:p>
            <a:pPr algn="l">
              <a:lnSpc>
                <a:spcPct val="100000"/>
              </a:lnSpc>
            </a:pPr>
            <a:r>
              <a:rPr lang="en-US" sz="800" dirty="0">
                <a:solidFill>
                  <a:srgbClr val="FFFFFF">
                    <a:alpha val="65000"/>
                  </a:srgbClr>
                </a:solidFill>
                <a:latin typeface="Lato" pitchFamily="34" charset="0"/>
                <a:ea typeface="Lato" pitchFamily="34" charset="-122"/>
                <a:cs typeface="Lato" pitchFamily="34" charset="-120"/>
              </a:rPr>
              <a:t>01634 623548 · info@chathamwaterscarehome.co.uk</a:t>
            </a:r>
          </a:p>
        </p:txBody>
      </p:sp>
      <p:sp>
        <p:nvSpPr>
          <p:cNvPr id="5" name="Text 22">
            <a:extLst>
              <a:ext uri="{FF2B5EF4-FFF2-40B4-BE49-F238E27FC236}">
                <a16:creationId xmlns:a16="http://schemas.microsoft.com/office/drawing/2014/main" id="{DE25ABF3-83BC-F286-1C15-B3149D4DB998}"/>
              </a:ext>
            </a:extLst>
          </p:cNvPr>
          <p:cNvSpPr/>
          <p:nvPr/>
        </p:nvSpPr>
        <p:spPr>
          <a:xfrm>
            <a:off x="3830572" y="9511030"/>
            <a:ext cx="2620138" cy="403738"/>
          </a:xfrm>
          <a:prstGeom prst="rect">
            <a:avLst/>
          </a:prstGeom>
          <a:noFill/>
          <a:ln/>
        </p:spPr>
        <p:txBody>
          <a:bodyPr wrap="square" lIns="0" tIns="0" rIns="0" bIns="0" rtlCol="0" anchor="ctr"/>
          <a:lstStyle/>
          <a:p>
            <a:pPr algn="r">
              <a:lnSpc>
                <a:spcPct val="100000"/>
              </a:lnSpc>
              <a:spcAft>
                <a:spcPts val="100"/>
              </a:spcAft>
            </a:pPr>
            <a:r>
              <a:rPr lang="en-US" sz="700" b="1" kern="0" spc="150" dirty="0">
                <a:solidFill>
                  <a:srgbClr val="C9A84C"/>
                </a:solidFill>
                <a:latin typeface="Raleway" pitchFamily="34" charset="0"/>
                <a:ea typeface="Raleway" pitchFamily="34" charset="-122"/>
                <a:cs typeface="Raleway" pitchFamily="34" charset="-120"/>
              </a:rPr>
              <a:t>REGISTER INTEREST</a:t>
            </a:r>
          </a:p>
          <a:p>
            <a:pPr algn="r">
              <a:lnSpc>
                <a:spcPct val="100000"/>
              </a:lnSpc>
            </a:pPr>
            <a:r>
              <a:rPr lang="en-US" sz="800" b="1" kern="0" spc="200" dirty="0">
                <a:solidFill>
                  <a:srgbClr val="FFFFFF">
                    <a:alpha val="65000"/>
                  </a:srgbClr>
                </a:solidFill>
                <a:latin typeface="Raleway" pitchFamily="34" charset="0"/>
                <a:ea typeface="Raleway" pitchFamily="34" charset="-122"/>
                <a:cs typeface="Raleway" pitchFamily="34" charset="-120"/>
              </a:rPr>
              <a:t>CHATHAMWATERSCAREHOME.CO.UK</a:t>
            </a:r>
          </a:p>
        </p:txBody>
      </p:sp>
      <p:sp>
        <p:nvSpPr>
          <p:cNvPr id="33" name="Shape 0">
            <a:extLst>
              <a:ext uri="{FF2B5EF4-FFF2-40B4-BE49-F238E27FC236}">
                <a16:creationId xmlns:a16="http://schemas.microsoft.com/office/drawing/2014/main" id="{3C67B272-C606-9F34-9A2D-5A9B8423E041}"/>
              </a:ext>
            </a:extLst>
          </p:cNvPr>
          <p:cNvSpPr/>
          <p:nvPr/>
        </p:nvSpPr>
        <p:spPr>
          <a:xfrm flipH="1" flipV="1">
            <a:off x="1" y="2067719"/>
            <a:ext cx="6857999" cy="832802"/>
          </a:xfrm>
          <a:prstGeom prst="flowChartDocument">
            <a:avLst/>
          </a:prstGeom>
          <a:solidFill>
            <a:srgbClr val="16223C">
              <a:alpha val="87843"/>
            </a:srgbClr>
          </a:solidFill>
          <a:ln/>
        </p:spPr>
        <p:txBody>
          <a:bodyPr/>
          <a:lstStyle/>
          <a:p>
            <a:endParaRPr lang="en-GB" dirty="0"/>
          </a:p>
        </p:txBody>
      </p:sp>
      <p:sp>
        <p:nvSpPr>
          <p:cNvPr id="34" name="Text 1">
            <a:extLst>
              <a:ext uri="{FF2B5EF4-FFF2-40B4-BE49-F238E27FC236}">
                <a16:creationId xmlns:a16="http://schemas.microsoft.com/office/drawing/2014/main" id="{4FA88E94-DBB9-D42F-3851-8A895EE227ED}"/>
              </a:ext>
            </a:extLst>
          </p:cNvPr>
          <p:cNvSpPr/>
          <p:nvPr/>
        </p:nvSpPr>
        <p:spPr>
          <a:xfrm>
            <a:off x="170723" y="2266032"/>
            <a:ext cx="5486400" cy="502920"/>
          </a:xfrm>
          <a:prstGeom prst="rect">
            <a:avLst/>
          </a:prstGeom>
          <a:noFill/>
          <a:ln/>
        </p:spPr>
        <p:txBody>
          <a:bodyPr wrap="square" lIns="0" tIns="0" rIns="0" bIns="0" rtlCol="0" anchor="ctr"/>
          <a:lstStyle/>
          <a:p>
            <a:r>
              <a:rPr lang="en-US" sz="2200" b="1" dirty="0">
                <a:solidFill>
                  <a:srgbClr val="FFFFFF"/>
                </a:solidFill>
                <a:latin typeface="Raleway" pitchFamily="34" charset="0"/>
                <a:ea typeface="Raleway" pitchFamily="34" charset="-122"/>
                <a:cs typeface="Raleway" pitchFamily="34" charset="-120"/>
              </a:rPr>
              <a:t>Your Journey</a:t>
            </a:r>
          </a:p>
        </p:txBody>
      </p:sp>
      <p:pic>
        <p:nvPicPr>
          <p:cNvPr id="35" name="Image 1">
            <a:extLst>
              <a:ext uri="{FF2B5EF4-FFF2-40B4-BE49-F238E27FC236}">
                <a16:creationId xmlns:a16="http://schemas.microsoft.com/office/drawing/2014/main" id="{D6DE08B9-33C9-3D85-7E5F-4457C52CBCB5}"/>
              </a:ext>
            </a:extLst>
          </p:cNvPr>
          <p:cNvPicPr>
            <a:picLocks noChangeAspect="1"/>
          </p:cNvPicPr>
          <p:nvPr/>
        </p:nvPicPr>
        <p:blipFill>
          <a:blip r:embed="rId4"/>
          <a:srcRect/>
          <a:stretch/>
        </p:blipFill>
        <p:spPr>
          <a:xfrm>
            <a:off x="5828202" y="2204052"/>
            <a:ext cx="962611" cy="607316"/>
          </a:xfrm>
          <a:prstGeom prst="rect">
            <a:avLst/>
          </a:prstGeom>
        </p:spPr>
      </p:pic>
      <p:sp>
        <p:nvSpPr>
          <p:cNvPr id="36" name="Text 7">
            <a:extLst>
              <a:ext uri="{FF2B5EF4-FFF2-40B4-BE49-F238E27FC236}">
                <a16:creationId xmlns:a16="http://schemas.microsoft.com/office/drawing/2014/main" id="{CA6DC5F4-A871-222E-57E3-FCD5F4A7CE5A}"/>
              </a:ext>
            </a:extLst>
          </p:cNvPr>
          <p:cNvSpPr/>
          <p:nvPr/>
        </p:nvSpPr>
        <p:spPr>
          <a:xfrm>
            <a:off x="298562" y="3097801"/>
            <a:ext cx="1996263" cy="211901"/>
          </a:xfrm>
          <a:prstGeom prst="rect">
            <a:avLst/>
          </a:prstGeom>
          <a:noFill/>
          <a:ln/>
        </p:spPr>
        <p:txBody>
          <a:bodyPr wrap="square" lIns="0" tIns="0" rIns="0" bIns="0" rtlCol="0" anchor="ctr"/>
          <a:lstStyle/>
          <a:p>
            <a:pPr marL="0" indent="0">
              <a:buNone/>
            </a:pPr>
            <a:r>
              <a:rPr lang="en-US" sz="1000" b="1" kern="0" spc="300" dirty="0">
                <a:solidFill>
                  <a:srgbClr val="C9A84C"/>
                </a:solidFill>
                <a:latin typeface="Raleway" pitchFamily="34" charset="0"/>
                <a:ea typeface="Raleway" pitchFamily="34" charset="-122"/>
                <a:cs typeface="Raleway" pitchFamily="34" charset="-120"/>
              </a:rPr>
              <a:t>WHO DOES WHAT</a:t>
            </a:r>
            <a:endParaRPr lang="en-US" sz="1000" dirty="0"/>
          </a:p>
        </p:txBody>
      </p:sp>
      <p:sp>
        <p:nvSpPr>
          <p:cNvPr id="37" name="Text 12">
            <a:extLst>
              <a:ext uri="{FF2B5EF4-FFF2-40B4-BE49-F238E27FC236}">
                <a16:creationId xmlns:a16="http://schemas.microsoft.com/office/drawing/2014/main" id="{150BC3E6-7A81-8276-9F41-3AB849C4FE7A}"/>
              </a:ext>
            </a:extLst>
          </p:cNvPr>
          <p:cNvSpPr/>
          <p:nvPr/>
        </p:nvSpPr>
        <p:spPr>
          <a:xfrm>
            <a:off x="2477705" y="3161882"/>
            <a:ext cx="1889760" cy="253910"/>
          </a:xfrm>
          <a:prstGeom prst="rect">
            <a:avLst/>
          </a:prstGeom>
          <a:noFill/>
          <a:ln/>
        </p:spPr>
        <p:txBody>
          <a:bodyPr wrap="square" lIns="0" tIns="0" rIns="0" bIns="0" rtlCol="0" anchor="ctr"/>
          <a:lstStyle/>
          <a:p>
            <a:pPr marL="0" indent="0">
              <a:buNone/>
            </a:pPr>
            <a:r>
              <a:rPr lang="en-US" sz="1000" b="1" kern="0" spc="300" dirty="0">
                <a:solidFill>
                  <a:srgbClr val="C9A84C"/>
                </a:solidFill>
                <a:latin typeface="Raleway" pitchFamily="34" charset="0"/>
                <a:ea typeface="Raleway" pitchFamily="34" charset="-122"/>
                <a:cs typeface="Raleway" pitchFamily="34" charset="-120"/>
              </a:rPr>
              <a:t>LEADERSHIP THAT LISTENS</a:t>
            </a:r>
            <a:endParaRPr lang="en-US" sz="1000" dirty="0"/>
          </a:p>
        </p:txBody>
      </p:sp>
      <p:sp>
        <p:nvSpPr>
          <p:cNvPr id="38" name="Text 18">
            <a:extLst>
              <a:ext uri="{FF2B5EF4-FFF2-40B4-BE49-F238E27FC236}">
                <a16:creationId xmlns:a16="http://schemas.microsoft.com/office/drawing/2014/main" id="{8AC83F72-D860-EAF0-150B-B03A2A52233C}"/>
              </a:ext>
            </a:extLst>
          </p:cNvPr>
          <p:cNvSpPr/>
          <p:nvPr/>
        </p:nvSpPr>
        <p:spPr>
          <a:xfrm>
            <a:off x="4550344" y="3077015"/>
            <a:ext cx="1982249" cy="211901"/>
          </a:xfrm>
          <a:prstGeom prst="rect">
            <a:avLst/>
          </a:prstGeom>
          <a:noFill/>
          <a:ln/>
        </p:spPr>
        <p:txBody>
          <a:bodyPr wrap="square" lIns="0" tIns="0" rIns="0" bIns="0" rtlCol="0" anchor="ctr"/>
          <a:lstStyle/>
          <a:p>
            <a:pPr>
              <a:lnSpc>
                <a:spcPct val="120000"/>
              </a:lnSpc>
            </a:pPr>
            <a:r>
              <a:rPr lang="en-US" sz="1000" b="1" kern="0" spc="350" dirty="0">
                <a:solidFill>
                  <a:srgbClr val="C9A84C"/>
                </a:solidFill>
                <a:latin typeface="Raleway" pitchFamily="34" charset="0"/>
                <a:ea typeface="Raleway" pitchFamily="34" charset="-122"/>
                <a:cs typeface="Raleway" pitchFamily="34" charset="-120"/>
              </a:rPr>
              <a:t>STEP BY STEP</a:t>
            </a:r>
          </a:p>
        </p:txBody>
      </p:sp>
      <p:pic>
        <p:nvPicPr>
          <p:cNvPr id="10" name="Picture 9">
            <a:extLst>
              <a:ext uri="{FF2B5EF4-FFF2-40B4-BE49-F238E27FC236}">
                <a16:creationId xmlns:a16="http://schemas.microsoft.com/office/drawing/2014/main" id="{9E97ADD4-AEEF-AD0D-CC4B-C47F26931018}"/>
              </a:ext>
            </a:extLst>
          </p:cNvPr>
          <p:cNvPicPr>
            <a:picLocks noChangeAspect="1"/>
          </p:cNvPicPr>
          <p:nvPr/>
        </p:nvPicPr>
        <p:blipFill>
          <a:blip r:embed="rId5"/>
          <a:srcRect t="4026" b="5638"/>
          <a:stretch>
            <a:fillRect/>
          </a:stretch>
        </p:blipFill>
        <p:spPr>
          <a:xfrm>
            <a:off x="3520572" y="8118829"/>
            <a:ext cx="3012021" cy="1178139"/>
          </a:xfrm>
          <a:prstGeom prst="rect">
            <a:avLst/>
          </a:prstGeom>
        </p:spPr>
      </p:pic>
    </p:spTree>
    <p:extLst>
      <p:ext uri="{BB962C8B-B14F-4D97-AF65-F5344CB8AC3E}">
        <p14:creationId xmlns:p14="http://schemas.microsoft.com/office/powerpoint/2010/main" val="1692491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99CB6-0A4C-E4C0-6E8A-9D2FC7D6C7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FC8EE9-5317-EED8-3419-DEED543F955A}"/>
              </a:ext>
            </a:extLst>
          </p:cNvPr>
          <p:cNvSpPr>
            <a:spLocks noGrp="1"/>
          </p:cNvSpPr>
          <p:nvPr>
            <p:ph type="title"/>
          </p:nvPr>
        </p:nvSpPr>
        <p:spPr/>
        <p:txBody>
          <a:bodyPr>
            <a:normAutofit/>
          </a:bodyPr>
          <a:lstStyle/>
          <a:p>
            <a:pPr algn="ctr"/>
            <a:r>
              <a:rPr lang="en-GB" sz="8000" b="1" dirty="0">
                <a:latin typeface="Arial" panose="020B0604020202020204" pitchFamily="34" charset="0"/>
                <a:cs typeface="Arial" panose="020B0604020202020204" pitchFamily="34" charset="0"/>
              </a:rPr>
              <a:t>Insert 5</a:t>
            </a:r>
          </a:p>
        </p:txBody>
      </p:sp>
      <p:sp>
        <p:nvSpPr>
          <p:cNvPr id="3" name="Arrow: Down 2">
            <a:extLst>
              <a:ext uri="{FF2B5EF4-FFF2-40B4-BE49-F238E27FC236}">
                <a16:creationId xmlns:a16="http://schemas.microsoft.com/office/drawing/2014/main" id="{F0A07C98-571D-327A-448F-8AD10B2A965E}"/>
              </a:ext>
            </a:extLst>
          </p:cNvPr>
          <p:cNvSpPr/>
          <p:nvPr/>
        </p:nvSpPr>
        <p:spPr>
          <a:xfrm>
            <a:off x="2618509" y="2272145"/>
            <a:ext cx="1620982" cy="2195945"/>
          </a:xfrm>
          <a:prstGeom prst="downArrow">
            <a:avLst>
              <a:gd name="adj1" fmla="val 27778"/>
              <a:gd name="adj2"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71232AD1-92C3-3162-ECB5-87DB0CE5F189}"/>
              </a:ext>
            </a:extLst>
          </p:cNvPr>
          <p:cNvSpPr/>
          <p:nvPr/>
        </p:nvSpPr>
        <p:spPr>
          <a:xfrm>
            <a:off x="0" y="1"/>
            <a:ext cx="6858000" cy="990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170923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30">
            <a:extLst>
              <a:ext uri="{FF2B5EF4-FFF2-40B4-BE49-F238E27FC236}">
                <a16:creationId xmlns:a16="http://schemas.microsoft.com/office/drawing/2014/main" id="{D50BAF47-842E-AC35-66B1-74E1E0E15BFE}"/>
              </a:ext>
            </a:extLst>
          </p:cNvPr>
          <p:cNvSpPr/>
          <p:nvPr/>
        </p:nvSpPr>
        <p:spPr>
          <a:xfrm>
            <a:off x="3959647" y="7439459"/>
            <a:ext cx="2473200" cy="36000"/>
          </a:xfrm>
          <a:prstGeom prst="rect">
            <a:avLst/>
          </a:prstGeom>
          <a:solidFill>
            <a:srgbClr val="8FA882"/>
          </a:solidFill>
          <a:ln/>
        </p:spPr>
        <p:txBody>
          <a:bodyPr/>
          <a:lstStyle/>
          <a:p>
            <a:pPr>
              <a:lnSpc>
                <a:spcPct val="130000"/>
              </a:lnSpc>
            </a:pPr>
            <a:endParaRPr lang="en-GB" sz="950"/>
          </a:p>
        </p:txBody>
      </p:sp>
      <p:sp>
        <p:nvSpPr>
          <p:cNvPr id="3" name="Text 1"/>
          <p:cNvSpPr/>
          <p:nvPr/>
        </p:nvSpPr>
        <p:spPr>
          <a:xfrm>
            <a:off x="0" y="1188720"/>
            <a:ext cx="6858000" cy="548640"/>
          </a:xfrm>
          <a:prstGeom prst="rect">
            <a:avLst/>
          </a:prstGeom>
          <a:noFill/>
          <a:ln/>
        </p:spPr>
        <p:txBody>
          <a:bodyPr wrap="square" rtlCol="0" anchor="ctr"/>
          <a:lstStyle/>
          <a:p>
            <a:pPr marL="0" indent="0" algn="ctr">
              <a:buNone/>
            </a:pPr>
            <a:r>
              <a:rPr lang="en-US" sz="1100" dirty="0">
                <a:solidFill>
                  <a:srgbClr val="888888"/>
                </a:solidFill>
                <a:latin typeface="Lato" pitchFamily="34" charset="0"/>
                <a:ea typeface="Lato" pitchFamily="34" charset="-122"/>
                <a:cs typeface="Lato" pitchFamily="34" charset="-120"/>
              </a:rPr>
              <a:t>[HERO IMAGE 9 — Lifestyle / dining — swap in PowerPoint]</a:t>
            </a:r>
            <a:endParaRPr lang="en-US" sz="1100" dirty="0"/>
          </a:p>
        </p:txBody>
      </p:sp>
      <p:sp>
        <p:nvSpPr>
          <p:cNvPr id="10" name="Text 7"/>
          <p:cNvSpPr/>
          <p:nvPr/>
        </p:nvSpPr>
        <p:spPr>
          <a:xfrm>
            <a:off x="302895" y="2984966"/>
            <a:ext cx="6143625" cy="244390"/>
          </a:xfrm>
          <a:prstGeom prst="rect">
            <a:avLst/>
          </a:prstGeom>
          <a:noFill/>
          <a:ln/>
        </p:spPr>
        <p:txBody>
          <a:bodyPr wrap="square" lIns="0" tIns="0" rIns="0" bIns="0" rtlCol="0" anchor="ctr"/>
          <a:lstStyle/>
          <a:p>
            <a:pPr marL="0" indent="0">
              <a:lnSpc>
                <a:spcPct val="130000"/>
              </a:lnSpc>
              <a:buNone/>
            </a:pPr>
            <a:r>
              <a:rPr lang="en-US" sz="1100" i="1" dirty="0">
                <a:solidFill>
                  <a:srgbClr val="4A607A"/>
                </a:solidFill>
                <a:latin typeface="Lato" pitchFamily="34" charset="0"/>
                <a:ea typeface="Lato" pitchFamily="34" charset="-122"/>
                <a:cs typeface="Lato" pitchFamily="34" charset="-120"/>
              </a:rPr>
              <a:t>Living Well, Every Day.</a:t>
            </a:r>
            <a:endParaRPr lang="en-US" sz="1100" dirty="0"/>
          </a:p>
        </p:txBody>
      </p:sp>
      <p:sp>
        <p:nvSpPr>
          <p:cNvPr id="11" name="Text 8"/>
          <p:cNvSpPr/>
          <p:nvPr/>
        </p:nvSpPr>
        <p:spPr>
          <a:xfrm>
            <a:off x="302895" y="3290940"/>
            <a:ext cx="6143625" cy="367284"/>
          </a:xfrm>
          <a:prstGeom prst="rect">
            <a:avLst/>
          </a:prstGeom>
          <a:noFill/>
          <a:ln/>
        </p:spPr>
        <p:txBody>
          <a:bodyPr wrap="square" lIns="0" tIns="0" rIns="0" bIns="0" rtlCol="0" anchor="ctr"/>
          <a:lstStyle/>
          <a:p>
            <a:pPr marL="0" indent="0">
              <a:lnSpc>
                <a:spcPct val="130000"/>
              </a:lnSpc>
              <a:buNone/>
            </a:pPr>
            <a:r>
              <a:rPr lang="en-US" sz="950" dirty="0">
                <a:solidFill>
                  <a:srgbClr val="374151"/>
                </a:solidFill>
                <a:latin typeface="Lato" pitchFamily="34" charset="0"/>
                <a:ea typeface="Lato" pitchFamily="34" charset="-122"/>
                <a:cs typeface="Lato" pitchFamily="34" charset="-120"/>
              </a:rPr>
              <a:t>At Chatham Waters Care Home, lifestyle is an essential part of the care experience. We create opportunities for enjoyment, connection, and personal fulfilment — tailored to each resident’s interests and abilities.</a:t>
            </a:r>
            <a:endParaRPr lang="en-US" sz="950" dirty="0"/>
          </a:p>
        </p:txBody>
      </p:sp>
      <p:sp>
        <p:nvSpPr>
          <p:cNvPr id="13" name="Shape 10"/>
          <p:cNvSpPr/>
          <p:nvPr/>
        </p:nvSpPr>
        <p:spPr>
          <a:xfrm>
            <a:off x="335280" y="3777488"/>
            <a:ext cx="3379622" cy="36576"/>
          </a:xfrm>
          <a:prstGeom prst="rect">
            <a:avLst/>
          </a:prstGeom>
          <a:solidFill>
            <a:srgbClr val="C9A84C"/>
          </a:solidFill>
          <a:ln/>
        </p:spPr>
        <p:txBody>
          <a:bodyPr/>
          <a:lstStyle/>
          <a:p>
            <a:pPr>
              <a:lnSpc>
                <a:spcPct val="130000"/>
              </a:lnSpc>
            </a:pPr>
            <a:endParaRPr lang="en-GB" sz="950"/>
          </a:p>
        </p:txBody>
      </p:sp>
      <p:sp>
        <p:nvSpPr>
          <p:cNvPr id="14" name="Text 11"/>
          <p:cNvSpPr/>
          <p:nvPr/>
        </p:nvSpPr>
        <p:spPr>
          <a:xfrm>
            <a:off x="320040" y="3878070"/>
            <a:ext cx="3305328" cy="137161"/>
          </a:xfrm>
          <a:prstGeom prst="rect">
            <a:avLst/>
          </a:prstGeom>
          <a:noFill/>
          <a:ln/>
        </p:spPr>
        <p:txBody>
          <a:bodyPr wrap="square" lIns="0" tIns="0" rIns="0" bIns="0" rtlCol="0" anchor="ctr"/>
          <a:lstStyle/>
          <a:p>
            <a:pPr marL="0" indent="0">
              <a:lnSpc>
                <a:spcPct val="130000"/>
              </a:lnSpc>
              <a:buNone/>
            </a:pPr>
            <a:r>
              <a:rPr lang="en-US" sz="950" b="1" kern="0" spc="150" dirty="0">
                <a:solidFill>
                  <a:srgbClr val="1B2A4A"/>
                </a:solidFill>
                <a:latin typeface="Raleway" pitchFamily="34" charset="0"/>
                <a:ea typeface="Raleway" pitchFamily="34" charset="-122"/>
                <a:cs typeface="Raleway" pitchFamily="34" charset="-120"/>
              </a:rPr>
              <a:t>DINING AND CATERING</a:t>
            </a:r>
            <a:endParaRPr lang="en-US" sz="950" dirty="0"/>
          </a:p>
        </p:txBody>
      </p:sp>
      <p:sp>
        <p:nvSpPr>
          <p:cNvPr id="15" name="Text 12"/>
          <p:cNvSpPr/>
          <p:nvPr/>
        </p:nvSpPr>
        <p:spPr>
          <a:xfrm>
            <a:off x="320040" y="4246684"/>
            <a:ext cx="3379622" cy="685800"/>
          </a:xfrm>
          <a:prstGeom prst="rect">
            <a:avLst/>
          </a:prstGeom>
          <a:noFill/>
          <a:ln/>
        </p:spPr>
        <p:txBody>
          <a:bodyPr wrap="square" lIns="0" tIns="0" rIns="0" bIns="0" rtlCol="0" anchor="ctr"/>
          <a:lstStyle/>
          <a:p>
            <a:pPr marL="0" indent="0">
              <a:lnSpc>
                <a:spcPct val="130000"/>
              </a:lnSpc>
              <a:buNone/>
            </a:pPr>
            <a:r>
              <a:rPr lang="en-US" sz="950" dirty="0">
                <a:solidFill>
                  <a:srgbClr val="374151"/>
                </a:solidFill>
                <a:latin typeface="Lato" pitchFamily="34" charset="0"/>
                <a:ea typeface="Lato" pitchFamily="34" charset="-122"/>
                <a:cs typeface="Lato" pitchFamily="34" charset="-120"/>
              </a:rPr>
              <a:t>Our dementia-friendly café/bistro sits at the heart of daily life. Mealtimes are social and unhurried, shaped by resident preferences and fresh, locally sourced ingredients. Between meals, the café/bistro stays open for tea, coffee, snacks, and conversation.</a:t>
            </a:r>
            <a:endParaRPr lang="en-US" sz="950" dirty="0"/>
          </a:p>
        </p:txBody>
      </p:sp>
      <p:sp>
        <p:nvSpPr>
          <p:cNvPr id="16" name="Text 13"/>
          <p:cNvSpPr/>
          <p:nvPr/>
        </p:nvSpPr>
        <p:spPr>
          <a:xfrm>
            <a:off x="362275" y="5135766"/>
            <a:ext cx="3196742" cy="777240"/>
          </a:xfrm>
          <a:prstGeom prst="rect">
            <a:avLst/>
          </a:prstGeom>
          <a:noFill/>
          <a:ln/>
        </p:spPr>
        <p:txBody>
          <a:bodyPr wrap="square" lIns="0" tIns="0" rIns="0" bIns="0" rtlCol="0" anchor="ctr"/>
          <a:lstStyle/>
          <a:p>
            <a:pPr marL="144000" indent="-144000">
              <a:lnSpc>
                <a:spcPct val="130000"/>
              </a:lnSpc>
              <a:spcAft>
                <a:spcPts val="300"/>
              </a:spcAft>
              <a:buClr>
                <a:srgbClr val="C9A84C"/>
              </a:buClr>
              <a:buSzPct val="70000"/>
              <a:buFont typeface="Arial" pitchFamily="34" charset="0"/>
              <a:buChar char="▪"/>
            </a:pPr>
            <a:r>
              <a:rPr lang="en-US" sz="1000" dirty="0">
                <a:solidFill>
                  <a:srgbClr val="374151"/>
                </a:solidFill>
                <a:latin typeface="Lato" pitchFamily="34" charset="0"/>
                <a:ea typeface="Lato" pitchFamily="34" charset="-122"/>
                <a:cs typeface="Lato" pitchFamily="34" charset="-120"/>
              </a:rPr>
              <a:t>A welcoming place to dine with friends, family, or staff</a:t>
            </a:r>
          </a:p>
          <a:p>
            <a:pPr marL="144000" indent="-144000">
              <a:lnSpc>
                <a:spcPct val="130000"/>
              </a:lnSpc>
              <a:spcAft>
                <a:spcPts val="300"/>
              </a:spcAft>
              <a:buClr>
                <a:srgbClr val="C9A84C"/>
              </a:buClr>
              <a:buSzPct val="70000"/>
              <a:buFont typeface="Arial" pitchFamily="34" charset="0"/>
              <a:buChar char="▪"/>
            </a:pPr>
            <a:r>
              <a:rPr lang="en-US" sz="1000" dirty="0">
                <a:solidFill>
                  <a:srgbClr val="374151"/>
                </a:solidFill>
                <a:latin typeface="Lato" pitchFamily="34" charset="0"/>
                <a:ea typeface="Lato" pitchFamily="34" charset="-122"/>
                <a:cs typeface="Lato" pitchFamily="34" charset="-120"/>
              </a:rPr>
              <a:t>Fresh, resident-informed menus and all-day access</a:t>
            </a:r>
          </a:p>
          <a:p>
            <a:pPr marL="144000" indent="-144000">
              <a:lnSpc>
                <a:spcPct val="130000"/>
              </a:lnSpc>
              <a:spcAft>
                <a:spcPts val="300"/>
              </a:spcAft>
              <a:buClr>
                <a:srgbClr val="C9A84C"/>
              </a:buClr>
              <a:buSzPct val="70000"/>
              <a:buFont typeface="Arial" pitchFamily="34" charset="0"/>
              <a:buChar char="▪"/>
            </a:pPr>
            <a:r>
              <a:rPr lang="en-US" sz="1000" dirty="0">
                <a:solidFill>
                  <a:srgbClr val="374151"/>
                </a:solidFill>
                <a:latin typeface="Lato" pitchFamily="34" charset="0"/>
                <a:ea typeface="Lato" pitchFamily="34" charset="-122"/>
                <a:cs typeface="Lato" pitchFamily="34" charset="-120"/>
              </a:rPr>
              <a:t>Family and friends welcome to join meals at no extra charge</a:t>
            </a:r>
          </a:p>
        </p:txBody>
      </p:sp>
      <p:sp>
        <p:nvSpPr>
          <p:cNvPr id="18" name="Shape 15"/>
          <p:cNvSpPr/>
          <p:nvPr/>
        </p:nvSpPr>
        <p:spPr>
          <a:xfrm>
            <a:off x="302896" y="6262661"/>
            <a:ext cx="3196742" cy="2968248"/>
          </a:xfrm>
          <a:prstGeom prst="rect">
            <a:avLst/>
          </a:prstGeom>
          <a:solidFill>
            <a:srgbClr val="C9A84B"/>
          </a:solidFill>
          <a:ln/>
        </p:spPr>
        <p:txBody>
          <a:bodyPr/>
          <a:lstStyle/>
          <a:p>
            <a:pPr>
              <a:lnSpc>
                <a:spcPct val="130000"/>
              </a:lnSpc>
            </a:pPr>
            <a:endParaRPr lang="en-GB" sz="950" dirty="0">
              <a:solidFill>
                <a:schemeClr val="bg1"/>
              </a:solidFill>
            </a:endParaRPr>
          </a:p>
        </p:txBody>
      </p:sp>
      <p:sp>
        <p:nvSpPr>
          <p:cNvPr id="8" name="Shape 20">
            <a:extLst>
              <a:ext uri="{FF2B5EF4-FFF2-40B4-BE49-F238E27FC236}">
                <a16:creationId xmlns:a16="http://schemas.microsoft.com/office/drawing/2014/main" id="{CCEEE4D6-A5AA-B9FD-AFB8-685C77901587}"/>
              </a:ext>
            </a:extLst>
          </p:cNvPr>
          <p:cNvSpPr/>
          <p:nvPr/>
        </p:nvSpPr>
        <p:spPr>
          <a:xfrm>
            <a:off x="302895" y="6234132"/>
            <a:ext cx="3196743" cy="401712"/>
          </a:xfrm>
          <a:prstGeom prst="rect">
            <a:avLst/>
          </a:prstGeom>
          <a:solidFill>
            <a:srgbClr val="16223C"/>
          </a:solidFill>
          <a:ln/>
        </p:spPr>
        <p:txBody>
          <a:bodyPr/>
          <a:lstStyle/>
          <a:p>
            <a:endParaRPr lang="en-GB" dirty="0"/>
          </a:p>
        </p:txBody>
      </p:sp>
      <p:sp>
        <p:nvSpPr>
          <p:cNvPr id="19" name="Text 16"/>
          <p:cNvSpPr/>
          <p:nvPr/>
        </p:nvSpPr>
        <p:spPr>
          <a:xfrm>
            <a:off x="449580" y="6348018"/>
            <a:ext cx="3196742" cy="164592"/>
          </a:xfrm>
          <a:prstGeom prst="rect">
            <a:avLst/>
          </a:prstGeom>
          <a:noFill/>
          <a:ln/>
        </p:spPr>
        <p:txBody>
          <a:bodyPr wrap="square" lIns="0" tIns="0" rIns="0" bIns="0" rtlCol="0" anchor="ctr"/>
          <a:lstStyle/>
          <a:p>
            <a:pPr marL="0" indent="0">
              <a:buNone/>
            </a:pPr>
            <a:r>
              <a:rPr lang="en-US" sz="950" b="1" kern="0" spc="150" dirty="0">
                <a:solidFill>
                  <a:schemeClr val="bg1"/>
                </a:solidFill>
                <a:latin typeface="Raleway" pitchFamily="34" charset="0"/>
                <a:ea typeface="Raleway" pitchFamily="34" charset="-122"/>
                <a:cs typeface="Raleway" pitchFamily="34" charset="-120"/>
              </a:rPr>
              <a:t>SAMPLE MENU</a:t>
            </a:r>
            <a:endParaRPr lang="en-US" sz="950" dirty="0">
              <a:solidFill>
                <a:schemeClr val="bg1"/>
              </a:solidFill>
            </a:endParaRPr>
          </a:p>
        </p:txBody>
      </p:sp>
      <p:sp>
        <p:nvSpPr>
          <p:cNvPr id="20" name="Text 17"/>
          <p:cNvSpPr/>
          <p:nvPr/>
        </p:nvSpPr>
        <p:spPr>
          <a:xfrm>
            <a:off x="411480" y="8999332"/>
            <a:ext cx="3196742" cy="185910"/>
          </a:xfrm>
          <a:prstGeom prst="rect">
            <a:avLst/>
          </a:prstGeom>
          <a:noFill/>
          <a:ln/>
        </p:spPr>
        <p:txBody>
          <a:bodyPr wrap="square" lIns="0" tIns="0" rIns="0" bIns="0" rtlCol="0" anchor="ctr"/>
          <a:lstStyle/>
          <a:p>
            <a:pPr marL="0" indent="0">
              <a:buNone/>
            </a:pPr>
            <a:r>
              <a:rPr lang="en-US" sz="950" i="1" dirty="0">
                <a:solidFill>
                  <a:schemeClr val="bg1"/>
                </a:solidFill>
                <a:latin typeface="Lato" pitchFamily="34" charset="0"/>
                <a:ea typeface="Lato" pitchFamily="34" charset="-122"/>
                <a:cs typeface="Lato" pitchFamily="34" charset="-120"/>
              </a:rPr>
              <a:t>Fresh, seasonal, and shaped by resident preferences</a:t>
            </a:r>
            <a:endParaRPr lang="en-US" sz="950" dirty="0">
              <a:solidFill>
                <a:schemeClr val="bg1"/>
              </a:solidFill>
            </a:endParaRPr>
          </a:p>
        </p:txBody>
      </p:sp>
      <p:sp>
        <p:nvSpPr>
          <p:cNvPr id="22" name="Text 19"/>
          <p:cNvSpPr/>
          <p:nvPr/>
        </p:nvSpPr>
        <p:spPr>
          <a:xfrm>
            <a:off x="430855" y="6728628"/>
            <a:ext cx="1529791" cy="137160"/>
          </a:xfrm>
          <a:prstGeom prst="rect">
            <a:avLst/>
          </a:prstGeom>
          <a:noFill/>
          <a:ln/>
        </p:spPr>
        <p:txBody>
          <a:bodyPr wrap="square" lIns="0" tIns="0" rIns="0" bIns="0" rtlCol="0" anchor="ctr"/>
          <a:lstStyle/>
          <a:p>
            <a:pPr marL="0" indent="0">
              <a:buNone/>
            </a:pPr>
            <a:r>
              <a:rPr lang="en-US" sz="950" b="1" kern="0" spc="200" dirty="0">
                <a:solidFill>
                  <a:schemeClr val="bg1"/>
                </a:solidFill>
                <a:latin typeface="Raleway" pitchFamily="34" charset="0"/>
                <a:ea typeface="Raleway" pitchFamily="34" charset="-122"/>
                <a:cs typeface="Raleway" pitchFamily="34" charset="-120"/>
              </a:rPr>
              <a:t>BREAKFAST</a:t>
            </a:r>
            <a:endParaRPr lang="en-US" sz="950" b="1" dirty="0">
              <a:solidFill>
                <a:schemeClr val="bg1"/>
              </a:solidFill>
            </a:endParaRPr>
          </a:p>
        </p:txBody>
      </p:sp>
      <p:sp>
        <p:nvSpPr>
          <p:cNvPr id="23" name="Text 20"/>
          <p:cNvSpPr/>
          <p:nvPr/>
        </p:nvSpPr>
        <p:spPr>
          <a:xfrm>
            <a:off x="449580" y="7294160"/>
            <a:ext cx="1529791" cy="1280160"/>
          </a:xfrm>
          <a:prstGeom prst="rect">
            <a:avLst/>
          </a:prstGeom>
          <a:noFill/>
          <a:ln/>
        </p:spPr>
        <p:txBody>
          <a:bodyPr wrap="square" lIns="0" tIns="0" rIns="0" bIns="0" rtlCol="0" anchor="ctr"/>
          <a:lstStyle/>
          <a:p>
            <a:pPr marL="171450" indent="-171450">
              <a:spcAft>
                <a:spcPts val="400"/>
              </a:spcAft>
              <a:buFont typeface="Wingdings" panose="05000000000000000000" pitchFamily="2" charset="2"/>
              <a:buChar char="q"/>
            </a:pPr>
            <a:r>
              <a:rPr lang="en-US" sz="950" dirty="0">
                <a:solidFill>
                  <a:schemeClr val="bg1"/>
                </a:solidFill>
                <a:latin typeface="Lato" pitchFamily="34" charset="0"/>
                <a:ea typeface="Lato" pitchFamily="34" charset="-122"/>
                <a:cs typeface="Lato" pitchFamily="34" charset="-120"/>
              </a:rPr>
              <a:t>Freshly scrambled eggs with smoked salmon on toasted sourdough</a:t>
            </a:r>
            <a:endParaRPr lang="en-US" sz="950" dirty="0">
              <a:solidFill>
                <a:schemeClr val="bg1"/>
              </a:solidFill>
            </a:endParaRPr>
          </a:p>
          <a:p>
            <a:pPr marL="171450" indent="-171450">
              <a:spcAft>
                <a:spcPts val="400"/>
              </a:spcAft>
              <a:buFont typeface="Wingdings" panose="05000000000000000000" pitchFamily="2" charset="2"/>
              <a:buChar char="q"/>
            </a:pPr>
            <a:r>
              <a:rPr lang="en-US" sz="950" dirty="0">
                <a:solidFill>
                  <a:schemeClr val="bg1"/>
                </a:solidFill>
                <a:latin typeface="Lato" pitchFamily="34" charset="0"/>
                <a:ea typeface="Lato" pitchFamily="34" charset="-122"/>
                <a:cs typeface="Lato" pitchFamily="34" charset="-120"/>
              </a:rPr>
              <a:t>Porridge with honey, cinnamon, and fresh berries</a:t>
            </a:r>
            <a:endParaRPr lang="en-US" sz="950" dirty="0">
              <a:solidFill>
                <a:schemeClr val="bg1"/>
              </a:solidFill>
            </a:endParaRPr>
          </a:p>
          <a:p>
            <a:pPr marL="171450" indent="-171450">
              <a:spcAft>
                <a:spcPts val="400"/>
              </a:spcAft>
              <a:buFont typeface="Wingdings" panose="05000000000000000000" pitchFamily="2" charset="2"/>
              <a:buChar char="q"/>
            </a:pPr>
            <a:r>
              <a:rPr lang="en-US" sz="950" dirty="0">
                <a:solidFill>
                  <a:schemeClr val="bg1"/>
                </a:solidFill>
                <a:latin typeface="Lato" pitchFamily="34" charset="0"/>
                <a:ea typeface="Lato" pitchFamily="34" charset="-122"/>
                <a:cs typeface="Lato" pitchFamily="34" charset="-120"/>
              </a:rPr>
              <a:t>Full English with locally sourced sausage and</a:t>
            </a:r>
            <a:r>
              <a:rPr lang="en-US" sz="950" dirty="0">
                <a:solidFill>
                  <a:schemeClr val="bg1"/>
                </a:solidFill>
              </a:rPr>
              <a:t> </a:t>
            </a:r>
            <a:r>
              <a:rPr lang="en-US" sz="950" dirty="0">
                <a:solidFill>
                  <a:schemeClr val="bg1"/>
                </a:solidFill>
                <a:latin typeface="Lato" pitchFamily="34" charset="0"/>
                <a:ea typeface="Lato" pitchFamily="34" charset="-122"/>
                <a:cs typeface="Lato" pitchFamily="34" charset="-120"/>
              </a:rPr>
              <a:t>free-range eggs</a:t>
            </a:r>
            <a:endParaRPr lang="en-US" sz="950" dirty="0">
              <a:solidFill>
                <a:schemeClr val="bg1"/>
              </a:solidFill>
            </a:endParaRPr>
          </a:p>
          <a:p>
            <a:pPr marL="171450" indent="-171450">
              <a:buFont typeface="Wingdings" panose="05000000000000000000" pitchFamily="2" charset="2"/>
              <a:buChar char="q"/>
            </a:pPr>
            <a:r>
              <a:rPr lang="en-US" sz="950" dirty="0">
                <a:solidFill>
                  <a:schemeClr val="bg1"/>
                </a:solidFill>
                <a:latin typeface="Lato" pitchFamily="34" charset="0"/>
                <a:ea typeface="Lato" pitchFamily="34" charset="-122"/>
                <a:cs typeface="Lato" pitchFamily="34" charset="-120"/>
              </a:rPr>
              <a:t>Toast, preserves, pastries, fresh fruit, and cereals available daily</a:t>
            </a:r>
            <a:endParaRPr lang="en-US" sz="950" dirty="0">
              <a:solidFill>
                <a:schemeClr val="bg1"/>
              </a:solidFill>
            </a:endParaRPr>
          </a:p>
        </p:txBody>
      </p:sp>
      <p:sp>
        <p:nvSpPr>
          <p:cNvPr id="25" name="Text 22"/>
          <p:cNvSpPr/>
          <p:nvPr/>
        </p:nvSpPr>
        <p:spPr>
          <a:xfrm>
            <a:off x="2138513" y="7294160"/>
            <a:ext cx="1236194" cy="1255272"/>
          </a:xfrm>
          <a:prstGeom prst="rect">
            <a:avLst/>
          </a:prstGeom>
          <a:noFill/>
          <a:ln/>
        </p:spPr>
        <p:txBody>
          <a:bodyPr wrap="square" lIns="0" tIns="0" rIns="0" bIns="0" rtlCol="0" anchor="ctr"/>
          <a:lstStyle/>
          <a:p>
            <a:pPr marL="171450" indent="-171450">
              <a:spcAft>
                <a:spcPts val="400"/>
              </a:spcAft>
              <a:buFont typeface="Wingdings" panose="05000000000000000000" pitchFamily="2" charset="2"/>
              <a:buChar char="q"/>
            </a:pPr>
            <a:r>
              <a:rPr lang="en-US" sz="950" dirty="0">
                <a:solidFill>
                  <a:schemeClr val="bg1"/>
                </a:solidFill>
                <a:latin typeface="Lato" pitchFamily="34" charset="0"/>
                <a:ea typeface="Lato" pitchFamily="34" charset="-122"/>
                <a:cs typeface="Lato" pitchFamily="34" charset="-120"/>
              </a:rPr>
              <a:t>Roasted butternut squash soup with crusty bread</a:t>
            </a:r>
          </a:p>
          <a:p>
            <a:pPr marL="171450" indent="-171450">
              <a:spcAft>
                <a:spcPts val="400"/>
              </a:spcAft>
              <a:buFont typeface="Wingdings" panose="05000000000000000000" pitchFamily="2" charset="2"/>
              <a:buChar char="q"/>
            </a:pPr>
            <a:r>
              <a:rPr lang="en-US" sz="950" dirty="0">
                <a:solidFill>
                  <a:schemeClr val="bg1"/>
                </a:solidFill>
                <a:latin typeface="Lato" pitchFamily="34" charset="0"/>
                <a:ea typeface="Lato" pitchFamily="34" charset="-122"/>
                <a:cs typeface="Lato" pitchFamily="34" charset="-120"/>
              </a:rPr>
              <a:t>Chicken and leek pie with seasonal vegetables</a:t>
            </a:r>
          </a:p>
          <a:p>
            <a:pPr marL="171450" indent="-171450">
              <a:spcAft>
                <a:spcPts val="400"/>
              </a:spcAft>
              <a:buFont typeface="Wingdings" panose="05000000000000000000" pitchFamily="2" charset="2"/>
              <a:buChar char="q"/>
            </a:pPr>
            <a:r>
              <a:rPr lang="en-US" sz="950" dirty="0">
                <a:solidFill>
                  <a:schemeClr val="bg1"/>
                </a:solidFill>
                <a:latin typeface="Lato" pitchFamily="34" charset="0"/>
                <a:ea typeface="Lato" pitchFamily="34" charset="-122"/>
                <a:cs typeface="Lato" pitchFamily="34" charset="-120"/>
              </a:rPr>
              <a:t>Poached salmon with new potatoes and watercress</a:t>
            </a:r>
          </a:p>
          <a:p>
            <a:pPr marL="171450" indent="-171450">
              <a:spcAft>
                <a:spcPts val="400"/>
              </a:spcAft>
              <a:buFont typeface="Wingdings" panose="05000000000000000000" pitchFamily="2" charset="2"/>
              <a:buChar char="q"/>
            </a:pPr>
            <a:r>
              <a:rPr lang="en-US" sz="950" dirty="0">
                <a:solidFill>
                  <a:schemeClr val="bg1"/>
                </a:solidFill>
                <a:latin typeface="Lato" pitchFamily="34" charset="0"/>
                <a:ea typeface="Lato" pitchFamily="34" charset="-122"/>
                <a:cs typeface="Lato" pitchFamily="34" charset="-120"/>
              </a:rPr>
              <a:t>Mushroom risotto with parmesan and fresh herbs</a:t>
            </a:r>
          </a:p>
        </p:txBody>
      </p:sp>
      <p:sp>
        <p:nvSpPr>
          <p:cNvPr id="33" name="Shape 30"/>
          <p:cNvSpPr/>
          <p:nvPr/>
        </p:nvSpPr>
        <p:spPr>
          <a:xfrm>
            <a:off x="3973982" y="3777488"/>
            <a:ext cx="2472538" cy="36576"/>
          </a:xfrm>
          <a:prstGeom prst="rect">
            <a:avLst/>
          </a:prstGeom>
          <a:solidFill>
            <a:srgbClr val="8FA882"/>
          </a:solidFill>
          <a:ln/>
        </p:spPr>
        <p:txBody>
          <a:bodyPr/>
          <a:lstStyle/>
          <a:p>
            <a:pPr>
              <a:lnSpc>
                <a:spcPct val="130000"/>
              </a:lnSpc>
            </a:pPr>
            <a:endParaRPr lang="en-GB" sz="950"/>
          </a:p>
        </p:txBody>
      </p:sp>
      <p:sp>
        <p:nvSpPr>
          <p:cNvPr id="34" name="Text 31"/>
          <p:cNvSpPr/>
          <p:nvPr/>
        </p:nvSpPr>
        <p:spPr>
          <a:xfrm>
            <a:off x="3991127" y="4000088"/>
            <a:ext cx="2289658" cy="164592"/>
          </a:xfrm>
          <a:prstGeom prst="rect">
            <a:avLst/>
          </a:prstGeom>
          <a:noFill/>
          <a:ln/>
        </p:spPr>
        <p:txBody>
          <a:bodyPr wrap="square" lIns="0" tIns="0" rIns="0" bIns="0" rtlCol="0" anchor="ctr"/>
          <a:lstStyle/>
          <a:p>
            <a:pPr marL="0" indent="0">
              <a:lnSpc>
                <a:spcPct val="130000"/>
              </a:lnSpc>
              <a:buNone/>
            </a:pPr>
            <a:r>
              <a:rPr lang="en-US" sz="950" b="1" kern="0" spc="100" dirty="0">
                <a:solidFill>
                  <a:srgbClr val="1B2A4A"/>
                </a:solidFill>
                <a:latin typeface="Raleway" pitchFamily="34" charset="0"/>
                <a:ea typeface="Raleway" pitchFamily="34" charset="-122"/>
                <a:cs typeface="Raleway" pitchFamily="34" charset="-120"/>
              </a:rPr>
              <a:t>ACTIVITIES AND ENTERTAINMENT</a:t>
            </a:r>
            <a:endParaRPr lang="en-US" sz="950" dirty="0"/>
          </a:p>
        </p:txBody>
      </p:sp>
      <p:sp>
        <p:nvSpPr>
          <p:cNvPr id="35" name="Text 32"/>
          <p:cNvSpPr/>
          <p:nvPr/>
        </p:nvSpPr>
        <p:spPr>
          <a:xfrm>
            <a:off x="3973982" y="4472716"/>
            <a:ext cx="2289658" cy="365760"/>
          </a:xfrm>
          <a:prstGeom prst="rect">
            <a:avLst/>
          </a:prstGeom>
          <a:noFill/>
          <a:ln/>
        </p:spPr>
        <p:txBody>
          <a:bodyPr wrap="square" lIns="0" tIns="0" rIns="0" bIns="0" rtlCol="0" anchor="ctr"/>
          <a:lstStyle/>
          <a:p>
            <a:pPr marL="0" indent="0">
              <a:lnSpc>
                <a:spcPct val="130000"/>
              </a:lnSpc>
              <a:buNone/>
            </a:pPr>
            <a:r>
              <a:rPr lang="en-US" sz="950" dirty="0">
                <a:solidFill>
                  <a:srgbClr val="374151"/>
                </a:solidFill>
                <a:latin typeface="Lato" pitchFamily="34" charset="0"/>
                <a:ea typeface="Lato" pitchFamily="34" charset="-122"/>
                <a:cs typeface="Lato" pitchFamily="34" charset="-120"/>
              </a:rPr>
              <a:t>Our entertainment suite offers shared activity opportunities, memory stimulation, and community events.</a:t>
            </a:r>
            <a:endParaRPr lang="en-US" sz="950" dirty="0"/>
          </a:p>
        </p:txBody>
      </p:sp>
      <p:sp>
        <p:nvSpPr>
          <p:cNvPr id="36" name="Text 33"/>
          <p:cNvSpPr/>
          <p:nvPr/>
        </p:nvSpPr>
        <p:spPr>
          <a:xfrm>
            <a:off x="4082567" y="5342129"/>
            <a:ext cx="2289658" cy="1097280"/>
          </a:xfrm>
          <a:prstGeom prst="rect">
            <a:avLst/>
          </a:prstGeom>
          <a:noFill/>
          <a:ln/>
        </p:spPr>
        <p:txBody>
          <a:bodyPr wrap="square" lIns="0" tIns="0" rIns="0" bIns="0" rtlCol="0" anchor="ctr"/>
          <a:lstStyle/>
          <a:p>
            <a:pPr marL="144000" indent="-144000">
              <a:lnSpc>
                <a:spcPct val="130000"/>
              </a:lnSpc>
              <a:spcAft>
                <a:spcPts val="300"/>
              </a:spcAft>
              <a:buClr>
                <a:srgbClr val="C9A84C"/>
              </a:buClr>
              <a:buSzPct val="70000"/>
              <a:buFont typeface="Arial" pitchFamily="34" charset="0"/>
              <a:buChar char="▪"/>
            </a:pPr>
            <a:r>
              <a:rPr lang="en-US" sz="950" dirty="0">
                <a:solidFill>
                  <a:srgbClr val="374151"/>
                </a:solidFill>
                <a:latin typeface="Lato" pitchFamily="34" charset="0"/>
                <a:ea typeface="Lato" pitchFamily="34" charset="-122"/>
                <a:cs typeface="Lato" pitchFamily="34" charset="-120"/>
              </a:rPr>
              <a:t>Classic films, new releases, and resident favourites</a:t>
            </a:r>
          </a:p>
          <a:p>
            <a:pPr marL="144000" indent="-144000">
              <a:lnSpc>
                <a:spcPct val="130000"/>
              </a:lnSpc>
              <a:spcAft>
                <a:spcPts val="300"/>
              </a:spcAft>
              <a:buClr>
                <a:srgbClr val="C9A84C"/>
              </a:buClr>
              <a:buSzPct val="70000"/>
              <a:buFont typeface="Arial" pitchFamily="34" charset="0"/>
              <a:buChar char="▪"/>
            </a:pPr>
            <a:r>
              <a:rPr lang="en-US" sz="950" dirty="0">
                <a:solidFill>
                  <a:srgbClr val="374151"/>
                </a:solidFill>
                <a:latin typeface="Lato" pitchFamily="34" charset="0"/>
                <a:ea typeface="Lato" pitchFamily="34" charset="-122"/>
                <a:cs typeface="Lato" pitchFamily="34" charset="-120"/>
              </a:rPr>
              <a:t>Interactive games, sports events, and music shows</a:t>
            </a:r>
          </a:p>
          <a:p>
            <a:pPr marL="144000" indent="-144000">
              <a:lnSpc>
                <a:spcPct val="130000"/>
              </a:lnSpc>
              <a:spcAft>
                <a:spcPts val="300"/>
              </a:spcAft>
              <a:buClr>
                <a:srgbClr val="C9A84C"/>
              </a:buClr>
              <a:buSzPct val="70000"/>
              <a:buFont typeface="Arial" pitchFamily="34" charset="0"/>
              <a:buChar char="▪"/>
            </a:pPr>
            <a:r>
              <a:rPr lang="en-US" sz="950" dirty="0">
                <a:solidFill>
                  <a:srgbClr val="374151"/>
                </a:solidFill>
                <a:latin typeface="Lato" pitchFamily="34" charset="0"/>
                <a:ea typeface="Lato" pitchFamily="34" charset="-122"/>
                <a:cs typeface="Lato" pitchFamily="34" charset="-120"/>
              </a:rPr>
              <a:t>Library spaces for reading or quiet conversation</a:t>
            </a:r>
          </a:p>
          <a:p>
            <a:pPr marL="144000" indent="-144000">
              <a:lnSpc>
                <a:spcPct val="130000"/>
              </a:lnSpc>
              <a:spcAft>
                <a:spcPts val="300"/>
              </a:spcAft>
              <a:buClr>
                <a:srgbClr val="C9A84C"/>
              </a:buClr>
              <a:buSzPct val="70000"/>
              <a:buFont typeface="Arial" pitchFamily="34" charset="0"/>
              <a:buChar char="▪"/>
            </a:pPr>
            <a:r>
              <a:rPr lang="en-US" sz="950" dirty="0">
                <a:solidFill>
                  <a:srgbClr val="374151"/>
                </a:solidFill>
                <a:latin typeface="Lato" pitchFamily="34" charset="0"/>
                <a:ea typeface="Lato" pitchFamily="34" charset="-122"/>
                <a:cs typeface="Lato" pitchFamily="34" charset="-120"/>
              </a:rPr>
              <a:t>Community events, talks, and visiting performers</a:t>
            </a:r>
          </a:p>
        </p:txBody>
      </p:sp>
      <p:sp>
        <p:nvSpPr>
          <p:cNvPr id="37" name="Text 34"/>
          <p:cNvSpPr/>
          <p:nvPr/>
        </p:nvSpPr>
        <p:spPr>
          <a:xfrm>
            <a:off x="4019849" y="6869030"/>
            <a:ext cx="2289658" cy="365760"/>
          </a:xfrm>
          <a:prstGeom prst="rect">
            <a:avLst/>
          </a:prstGeom>
          <a:noFill/>
          <a:ln/>
        </p:spPr>
        <p:txBody>
          <a:bodyPr wrap="square" lIns="0" tIns="0" rIns="0" bIns="0" rtlCol="0" anchor="ctr"/>
          <a:lstStyle/>
          <a:p>
            <a:pPr marL="0" indent="0">
              <a:lnSpc>
                <a:spcPct val="130000"/>
              </a:lnSpc>
              <a:buNone/>
            </a:pPr>
            <a:r>
              <a:rPr lang="en-US" sz="950" i="1" dirty="0">
                <a:solidFill>
                  <a:srgbClr val="4A607A"/>
                </a:solidFill>
                <a:latin typeface="Lato" pitchFamily="34" charset="0"/>
                <a:ea typeface="Lato" pitchFamily="34" charset="-122"/>
                <a:cs typeface="Lato" pitchFamily="34" charset="-120"/>
              </a:rPr>
              <a:t>Activities are always voluntary and shaped by residents’ interests.</a:t>
            </a:r>
            <a:endParaRPr lang="en-US" sz="950" dirty="0"/>
          </a:p>
        </p:txBody>
      </p:sp>
      <p:sp>
        <p:nvSpPr>
          <p:cNvPr id="40" name="Text 37"/>
          <p:cNvSpPr/>
          <p:nvPr/>
        </p:nvSpPr>
        <p:spPr>
          <a:xfrm>
            <a:off x="3973982" y="7576162"/>
            <a:ext cx="2289658" cy="164592"/>
          </a:xfrm>
          <a:prstGeom prst="rect">
            <a:avLst/>
          </a:prstGeom>
          <a:noFill/>
          <a:ln/>
        </p:spPr>
        <p:txBody>
          <a:bodyPr wrap="square" lIns="0" tIns="0" rIns="0" bIns="0" rtlCol="0" anchor="ctr"/>
          <a:lstStyle/>
          <a:p>
            <a:pPr marL="0" indent="0">
              <a:lnSpc>
                <a:spcPct val="130000"/>
              </a:lnSpc>
              <a:buNone/>
            </a:pPr>
            <a:r>
              <a:rPr lang="en-US" sz="950" b="1" kern="0" spc="100" dirty="0">
                <a:solidFill>
                  <a:srgbClr val="1B2A4A"/>
                </a:solidFill>
                <a:latin typeface="Raleway" pitchFamily="34" charset="0"/>
                <a:ea typeface="Raleway" pitchFamily="34" charset="-122"/>
                <a:cs typeface="Raleway" pitchFamily="34" charset="-120"/>
              </a:rPr>
              <a:t>HAIRDRESSING AND GROOMING</a:t>
            </a:r>
            <a:endParaRPr lang="en-US" sz="950" dirty="0"/>
          </a:p>
        </p:txBody>
      </p:sp>
      <p:sp>
        <p:nvSpPr>
          <p:cNvPr id="41" name="Text 38"/>
          <p:cNvSpPr/>
          <p:nvPr/>
        </p:nvSpPr>
        <p:spPr>
          <a:xfrm>
            <a:off x="3973982" y="8014887"/>
            <a:ext cx="2289658" cy="731520"/>
          </a:xfrm>
          <a:prstGeom prst="rect">
            <a:avLst/>
          </a:prstGeom>
          <a:noFill/>
          <a:ln/>
        </p:spPr>
        <p:txBody>
          <a:bodyPr wrap="square" lIns="0" tIns="0" rIns="0" bIns="0" rtlCol="0" anchor="ctr"/>
          <a:lstStyle/>
          <a:p>
            <a:pPr marL="0" indent="0">
              <a:lnSpc>
                <a:spcPct val="130000"/>
              </a:lnSpc>
              <a:buNone/>
            </a:pPr>
            <a:r>
              <a:rPr lang="en-US" sz="950" dirty="0">
                <a:solidFill>
                  <a:srgbClr val="374151"/>
                </a:solidFill>
                <a:latin typeface="Lato" pitchFamily="34" charset="0"/>
                <a:ea typeface="Lato" pitchFamily="34" charset="-122"/>
                <a:cs typeface="Lato" pitchFamily="34" charset="-120"/>
              </a:rPr>
              <a:t>Our on-site salon provides hairdressing and grooming in a calm, private setting that supports routine and identity. Regular appointments are included in your weekly fee at no extra charge.</a:t>
            </a:r>
            <a:endParaRPr lang="en-US" sz="950" dirty="0"/>
          </a:p>
        </p:txBody>
      </p:sp>
      <p:sp>
        <p:nvSpPr>
          <p:cNvPr id="51" name="Text 1">
            <a:extLst>
              <a:ext uri="{FF2B5EF4-FFF2-40B4-BE49-F238E27FC236}">
                <a16:creationId xmlns:a16="http://schemas.microsoft.com/office/drawing/2014/main" id="{5C6A73F3-B615-609C-0A94-1F2CC7A64AC1}"/>
              </a:ext>
            </a:extLst>
          </p:cNvPr>
          <p:cNvSpPr/>
          <p:nvPr/>
        </p:nvSpPr>
        <p:spPr>
          <a:xfrm>
            <a:off x="0" y="1188720"/>
            <a:ext cx="6858000" cy="548640"/>
          </a:xfrm>
          <a:prstGeom prst="rect">
            <a:avLst/>
          </a:prstGeom>
          <a:noFill/>
          <a:ln/>
        </p:spPr>
        <p:txBody>
          <a:bodyPr wrap="square" rtlCol="0" anchor="ctr"/>
          <a:lstStyle/>
          <a:p>
            <a:pPr marL="0" indent="0" algn="ctr">
              <a:buNone/>
            </a:pPr>
            <a:r>
              <a:rPr lang="en-US" sz="1100" dirty="0">
                <a:solidFill>
                  <a:srgbClr val="888888"/>
                </a:solidFill>
                <a:latin typeface="Lato" pitchFamily="34" charset="0"/>
                <a:ea typeface="Lato" pitchFamily="34" charset="-122"/>
                <a:cs typeface="Lato" pitchFamily="34" charset="-120"/>
              </a:rPr>
              <a:t>[HERO: Family / visiting image — swap in PowerPoint]</a:t>
            </a:r>
            <a:endParaRPr lang="en-US" sz="1100" dirty="0"/>
          </a:p>
        </p:txBody>
      </p:sp>
      <p:pic>
        <p:nvPicPr>
          <p:cNvPr id="52" name="Picture 51">
            <a:extLst>
              <a:ext uri="{FF2B5EF4-FFF2-40B4-BE49-F238E27FC236}">
                <a16:creationId xmlns:a16="http://schemas.microsoft.com/office/drawing/2014/main" id="{BDD825D9-4B40-EBAC-83E8-1B53D5C33DF2}"/>
              </a:ext>
            </a:extLst>
          </p:cNvPr>
          <p:cNvPicPr>
            <a:picLocks noChangeAspect="1"/>
          </p:cNvPicPr>
          <p:nvPr/>
        </p:nvPicPr>
        <p:blipFill>
          <a:blip r:embed="rId3">
            <a:alphaModFix/>
          </a:blip>
          <a:srcRect t="29179" b="28539"/>
          <a:stretch>
            <a:fillRect/>
          </a:stretch>
        </p:blipFill>
        <p:spPr>
          <a:xfrm>
            <a:off x="1" y="0"/>
            <a:ext cx="6857999" cy="2899663"/>
          </a:xfrm>
          <a:prstGeom prst="rect">
            <a:avLst/>
          </a:prstGeom>
        </p:spPr>
      </p:pic>
      <p:sp>
        <p:nvSpPr>
          <p:cNvPr id="6" name="Shape 0">
            <a:extLst>
              <a:ext uri="{FF2B5EF4-FFF2-40B4-BE49-F238E27FC236}">
                <a16:creationId xmlns:a16="http://schemas.microsoft.com/office/drawing/2014/main" id="{33D56208-8E36-4F0E-9A43-CE5F72427D35}"/>
              </a:ext>
            </a:extLst>
          </p:cNvPr>
          <p:cNvSpPr/>
          <p:nvPr/>
        </p:nvSpPr>
        <p:spPr>
          <a:xfrm flipH="1" flipV="1">
            <a:off x="1" y="2067719"/>
            <a:ext cx="6857999" cy="832802"/>
          </a:xfrm>
          <a:prstGeom prst="flowChartDocument">
            <a:avLst/>
          </a:prstGeom>
          <a:solidFill>
            <a:srgbClr val="16223C">
              <a:alpha val="87843"/>
            </a:srgbClr>
          </a:solidFill>
          <a:ln/>
        </p:spPr>
        <p:txBody>
          <a:bodyPr/>
          <a:lstStyle/>
          <a:p>
            <a:endParaRPr lang="en-GB" dirty="0"/>
          </a:p>
        </p:txBody>
      </p:sp>
      <p:sp>
        <p:nvSpPr>
          <p:cNvPr id="54" name="Text 1">
            <a:extLst>
              <a:ext uri="{FF2B5EF4-FFF2-40B4-BE49-F238E27FC236}">
                <a16:creationId xmlns:a16="http://schemas.microsoft.com/office/drawing/2014/main" id="{9A6412E2-5C6B-E370-160F-F3CBF317D3E1}"/>
              </a:ext>
            </a:extLst>
          </p:cNvPr>
          <p:cNvSpPr/>
          <p:nvPr/>
        </p:nvSpPr>
        <p:spPr>
          <a:xfrm>
            <a:off x="170723" y="2266032"/>
            <a:ext cx="5486400" cy="502920"/>
          </a:xfrm>
          <a:prstGeom prst="rect">
            <a:avLst/>
          </a:prstGeom>
          <a:noFill/>
          <a:ln/>
        </p:spPr>
        <p:txBody>
          <a:bodyPr wrap="square" lIns="0" tIns="0" rIns="0" bIns="0" rtlCol="0" anchor="ctr"/>
          <a:lstStyle/>
          <a:p>
            <a:r>
              <a:rPr lang="en-US" sz="2200" b="1" dirty="0">
                <a:solidFill>
                  <a:srgbClr val="FFFFFF"/>
                </a:solidFill>
                <a:latin typeface="Raleway" pitchFamily="34" charset="0"/>
                <a:ea typeface="Raleway" pitchFamily="34" charset="-122"/>
                <a:cs typeface="Raleway" pitchFamily="34" charset="-120"/>
              </a:rPr>
              <a:t>Your Lifestyle</a:t>
            </a:r>
          </a:p>
        </p:txBody>
      </p:sp>
      <p:pic>
        <p:nvPicPr>
          <p:cNvPr id="55" name="Image 1">
            <a:extLst>
              <a:ext uri="{FF2B5EF4-FFF2-40B4-BE49-F238E27FC236}">
                <a16:creationId xmlns:a16="http://schemas.microsoft.com/office/drawing/2014/main" id="{4AB4EED6-EA53-964E-60F9-0570B5298DCB}"/>
              </a:ext>
            </a:extLst>
          </p:cNvPr>
          <p:cNvPicPr>
            <a:picLocks noChangeAspect="1"/>
          </p:cNvPicPr>
          <p:nvPr/>
        </p:nvPicPr>
        <p:blipFill>
          <a:blip r:embed="rId4"/>
          <a:srcRect/>
          <a:stretch/>
        </p:blipFill>
        <p:spPr>
          <a:xfrm>
            <a:off x="5828202" y="2204052"/>
            <a:ext cx="962611" cy="607316"/>
          </a:xfrm>
          <a:prstGeom prst="rect">
            <a:avLst/>
          </a:prstGeom>
        </p:spPr>
      </p:pic>
      <p:sp>
        <p:nvSpPr>
          <p:cNvPr id="2" name="Shape 20">
            <a:extLst>
              <a:ext uri="{FF2B5EF4-FFF2-40B4-BE49-F238E27FC236}">
                <a16:creationId xmlns:a16="http://schemas.microsoft.com/office/drawing/2014/main" id="{52DBABBF-5674-58CE-150B-E793C44E33A5}"/>
              </a:ext>
            </a:extLst>
          </p:cNvPr>
          <p:cNvSpPr/>
          <p:nvPr/>
        </p:nvSpPr>
        <p:spPr>
          <a:xfrm>
            <a:off x="1" y="9435630"/>
            <a:ext cx="6858000" cy="470369"/>
          </a:xfrm>
          <a:prstGeom prst="rect">
            <a:avLst/>
          </a:prstGeom>
          <a:solidFill>
            <a:srgbClr val="16223C"/>
          </a:solidFill>
          <a:ln/>
        </p:spPr>
        <p:txBody>
          <a:bodyPr/>
          <a:lstStyle/>
          <a:p>
            <a:endParaRPr lang="en-GB" dirty="0"/>
          </a:p>
        </p:txBody>
      </p:sp>
      <p:sp>
        <p:nvSpPr>
          <p:cNvPr id="4" name="Text 21">
            <a:extLst>
              <a:ext uri="{FF2B5EF4-FFF2-40B4-BE49-F238E27FC236}">
                <a16:creationId xmlns:a16="http://schemas.microsoft.com/office/drawing/2014/main" id="{9435D679-D63F-2529-F89C-A81662B5DD70}"/>
              </a:ext>
            </a:extLst>
          </p:cNvPr>
          <p:cNvSpPr/>
          <p:nvPr/>
        </p:nvSpPr>
        <p:spPr>
          <a:xfrm>
            <a:off x="302895" y="9511709"/>
            <a:ext cx="3550920" cy="365760"/>
          </a:xfrm>
          <a:prstGeom prst="rect">
            <a:avLst/>
          </a:prstGeom>
          <a:noFill/>
          <a:ln/>
        </p:spPr>
        <p:txBody>
          <a:bodyPr wrap="square" lIns="0" tIns="0" rIns="0" bIns="0" rtlCol="0" anchor="ctr"/>
          <a:lstStyle/>
          <a:p>
            <a:pPr algn="l">
              <a:lnSpc>
                <a:spcPct val="100000"/>
              </a:lnSpc>
              <a:spcAft>
                <a:spcPts val="100"/>
              </a:spcAft>
            </a:pPr>
            <a:r>
              <a:rPr lang="en-US" sz="700" b="1" kern="0" spc="150" dirty="0">
                <a:solidFill>
                  <a:srgbClr val="C9A84C"/>
                </a:solidFill>
                <a:latin typeface="Raleway" pitchFamily="34" charset="0"/>
                <a:ea typeface="Raleway" pitchFamily="34" charset="-122"/>
                <a:cs typeface="Raleway" pitchFamily="34" charset="-120"/>
              </a:rPr>
              <a:t>OPENING SUMMER 2026</a:t>
            </a:r>
          </a:p>
          <a:p>
            <a:pPr algn="l">
              <a:lnSpc>
                <a:spcPct val="100000"/>
              </a:lnSpc>
            </a:pPr>
            <a:r>
              <a:rPr lang="en-US" sz="800" dirty="0">
                <a:solidFill>
                  <a:srgbClr val="FFFFFF">
                    <a:alpha val="65000"/>
                  </a:srgbClr>
                </a:solidFill>
                <a:latin typeface="Lato" pitchFamily="34" charset="0"/>
                <a:ea typeface="Lato" pitchFamily="34" charset="-122"/>
                <a:cs typeface="Lato" pitchFamily="34" charset="-120"/>
              </a:rPr>
              <a:t>01634 623548 · info@chathamwaterscarehome.co.uk</a:t>
            </a:r>
          </a:p>
        </p:txBody>
      </p:sp>
      <p:sp>
        <p:nvSpPr>
          <p:cNvPr id="5" name="Text 22">
            <a:extLst>
              <a:ext uri="{FF2B5EF4-FFF2-40B4-BE49-F238E27FC236}">
                <a16:creationId xmlns:a16="http://schemas.microsoft.com/office/drawing/2014/main" id="{19A1BFDA-6D0A-53C4-B641-1FF921B8D6E2}"/>
              </a:ext>
            </a:extLst>
          </p:cNvPr>
          <p:cNvSpPr/>
          <p:nvPr/>
        </p:nvSpPr>
        <p:spPr>
          <a:xfrm>
            <a:off x="3917823" y="9492720"/>
            <a:ext cx="2620138" cy="403738"/>
          </a:xfrm>
          <a:prstGeom prst="rect">
            <a:avLst/>
          </a:prstGeom>
          <a:noFill/>
          <a:ln/>
        </p:spPr>
        <p:txBody>
          <a:bodyPr wrap="square" lIns="0" tIns="0" rIns="0" bIns="0" rtlCol="0" anchor="ctr"/>
          <a:lstStyle/>
          <a:p>
            <a:pPr algn="r">
              <a:lnSpc>
                <a:spcPct val="100000"/>
              </a:lnSpc>
              <a:spcAft>
                <a:spcPts val="100"/>
              </a:spcAft>
            </a:pPr>
            <a:r>
              <a:rPr lang="en-US" sz="700" b="1" kern="0" spc="150" dirty="0">
                <a:solidFill>
                  <a:srgbClr val="C9A84C"/>
                </a:solidFill>
                <a:latin typeface="Raleway" pitchFamily="34" charset="0"/>
                <a:ea typeface="Raleway" pitchFamily="34" charset="-122"/>
                <a:cs typeface="Raleway" pitchFamily="34" charset="-120"/>
              </a:rPr>
              <a:t>REGISTER INTEREST</a:t>
            </a:r>
          </a:p>
          <a:p>
            <a:pPr algn="r">
              <a:lnSpc>
                <a:spcPct val="100000"/>
              </a:lnSpc>
            </a:pPr>
            <a:r>
              <a:rPr lang="en-US" sz="800" b="1" kern="0" spc="200" dirty="0">
                <a:solidFill>
                  <a:srgbClr val="FFFFFF">
                    <a:alpha val="65000"/>
                  </a:srgbClr>
                </a:solidFill>
                <a:latin typeface="Raleway" pitchFamily="34" charset="0"/>
                <a:ea typeface="Raleway" pitchFamily="34" charset="-122"/>
                <a:cs typeface="Raleway" pitchFamily="34" charset="-120"/>
              </a:rPr>
              <a:t>CHATHAMWATERSCAREHOME.CO.UK</a:t>
            </a:r>
          </a:p>
        </p:txBody>
      </p:sp>
      <p:pic>
        <p:nvPicPr>
          <p:cNvPr id="1026" name="Picture 2">
            <a:extLst>
              <a:ext uri="{FF2B5EF4-FFF2-40B4-BE49-F238E27FC236}">
                <a16:creationId xmlns:a16="http://schemas.microsoft.com/office/drawing/2014/main" id="{6868C162-C4BA-40EA-DC07-D2114D30258F}"/>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168965" y="6293932"/>
            <a:ext cx="260035" cy="260035"/>
          </a:xfrm>
          <a:prstGeom prst="rect">
            <a:avLst/>
          </a:prstGeom>
          <a:noFill/>
          <a:extLst>
            <a:ext uri="{909E8E84-426E-40DD-AFC4-6F175D3DCCD1}">
              <a14:hiddenFill xmlns:a14="http://schemas.microsoft.com/office/drawing/2010/main">
                <a:solidFill>
                  <a:srgbClr val="FFFFFF"/>
                </a:solidFill>
              </a14:hiddenFill>
            </a:ext>
          </a:extLst>
        </p:spPr>
      </p:pic>
      <p:sp>
        <p:nvSpPr>
          <p:cNvPr id="12" name="Text 19">
            <a:extLst>
              <a:ext uri="{FF2B5EF4-FFF2-40B4-BE49-F238E27FC236}">
                <a16:creationId xmlns:a16="http://schemas.microsoft.com/office/drawing/2014/main" id="{2A639191-F5AC-57C1-C0DB-C338A8310913}"/>
              </a:ext>
            </a:extLst>
          </p:cNvPr>
          <p:cNvSpPr/>
          <p:nvPr/>
        </p:nvSpPr>
        <p:spPr>
          <a:xfrm>
            <a:off x="2138513" y="6711923"/>
            <a:ext cx="1361125" cy="143362"/>
          </a:xfrm>
          <a:prstGeom prst="rect">
            <a:avLst/>
          </a:prstGeom>
          <a:noFill/>
          <a:ln/>
        </p:spPr>
        <p:txBody>
          <a:bodyPr wrap="square" lIns="0" tIns="0" rIns="0" bIns="0" rtlCol="0" anchor="ctr"/>
          <a:lstStyle/>
          <a:p>
            <a:pPr marL="0" indent="0">
              <a:buNone/>
            </a:pPr>
            <a:r>
              <a:rPr lang="en-US" sz="950" b="1" kern="0" spc="120" dirty="0">
                <a:solidFill>
                  <a:schemeClr val="bg1"/>
                </a:solidFill>
                <a:latin typeface="Raleway" pitchFamily="34" charset="0"/>
                <a:ea typeface="Raleway" pitchFamily="34" charset="-122"/>
                <a:cs typeface="Raleway" pitchFamily="34" charset="-120"/>
              </a:rPr>
              <a:t>LUNCH &amp; DINNER</a:t>
            </a:r>
          </a:p>
        </p:txBody>
      </p:sp>
    </p:spTree>
    <p:extLst>
      <p:ext uri="{BB962C8B-B14F-4D97-AF65-F5344CB8AC3E}">
        <p14:creationId xmlns:p14="http://schemas.microsoft.com/office/powerpoint/2010/main" val="4078373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66C96CDE-8D01-6984-A678-ED169C127256}"/>
              </a:ext>
            </a:extLst>
          </p:cNvPr>
          <p:cNvPicPr>
            <a:picLocks noChangeAspect="1"/>
          </p:cNvPicPr>
          <p:nvPr/>
        </p:nvPicPr>
        <p:blipFill>
          <a:blip r:embed="rId3"/>
          <a:srcRect l="36555" b="33908"/>
          <a:stretch>
            <a:fillRect/>
          </a:stretch>
        </p:blipFill>
        <p:spPr>
          <a:xfrm>
            <a:off x="-17145" y="6639017"/>
            <a:ext cx="3550920" cy="3231646"/>
          </a:xfrm>
          <a:prstGeom prst="rect">
            <a:avLst/>
          </a:prstGeom>
        </p:spPr>
      </p:pic>
      <p:sp>
        <p:nvSpPr>
          <p:cNvPr id="10" name="Text 7"/>
          <p:cNvSpPr/>
          <p:nvPr/>
        </p:nvSpPr>
        <p:spPr>
          <a:xfrm>
            <a:off x="358652" y="3027468"/>
            <a:ext cx="1889760" cy="511263"/>
          </a:xfrm>
          <a:prstGeom prst="rect">
            <a:avLst/>
          </a:prstGeom>
          <a:noFill/>
          <a:ln/>
        </p:spPr>
        <p:txBody>
          <a:bodyPr wrap="square" lIns="0" tIns="0" rIns="0" bIns="0" rtlCol="0" anchor="ctr"/>
          <a:lstStyle/>
          <a:p>
            <a:pPr marL="0" indent="0" algn="ctr">
              <a:lnSpc>
                <a:spcPct val="130000"/>
              </a:lnSpc>
              <a:buNone/>
            </a:pPr>
            <a:r>
              <a:rPr lang="en-US" sz="950" b="1" kern="0" spc="250" dirty="0">
                <a:solidFill>
                  <a:srgbClr val="C9A84C"/>
                </a:solidFill>
                <a:latin typeface="Raleway" pitchFamily="34" charset="0"/>
                <a:ea typeface="Raleway" pitchFamily="34" charset="-122"/>
                <a:cs typeface="Raleway" pitchFamily="34" charset="-120"/>
              </a:rPr>
              <a:t>TRANSPARENT, INCLUSIVE PRICING</a:t>
            </a:r>
            <a:endParaRPr lang="en-US" sz="950" dirty="0"/>
          </a:p>
        </p:txBody>
      </p:sp>
      <p:sp>
        <p:nvSpPr>
          <p:cNvPr id="11" name="Text 8"/>
          <p:cNvSpPr/>
          <p:nvPr/>
        </p:nvSpPr>
        <p:spPr>
          <a:xfrm>
            <a:off x="365723" y="4946878"/>
            <a:ext cx="1889760" cy="274320"/>
          </a:xfrm>
          <a:prstGeom prst="rect">
            <a:avLst/>
          </a:prstGeom>
          <a:noFill/>
          <a:ln/>
        </p:spPr>
        <p:txBody>
          <a:bodyPr wrap="square" lIns="0" tIns="0" rIns="0" bIns="0" rtlCol="0" anchor="ctr"/>
          <a:lstStyle/>
          <a:p>
            <a:pPr marL="0" indent="0">
              <a:lnSpc>
                <a:spcPct val="130000"/>
              </a:lnSpc>
              <a:buNone/>
            </a:pPr>
            <a:r>
              <a:rPr lang="en-US" sz="950" dirty="0">
                <a:solidFill>
                  <a:srgbClr val="374151"/>
                </a:solidFill>
                <a:latin typeface="Lato" pitchFamily="34" charset="0"/>
                <a:ea typeface="Lato" pitchFamily="34" charset="-122"/>
                <a:cs typeface="Lato" pitchFamily="34" charset="-120"/>
              </a:rPr>
              <a:t>What’s included in your weekly fee:</a:t>
            </a:r>
            <a:endParaRPr lang="en-US" sz="950" dirty="0"/>
          </a:p>
        </p:txBody>
      </p:sp>
      <p:sp>
        <p:nvSpPr>
          <p:cNvPr id="12" name="Text 9"/>
          <p:cNvSpPr/>
          <p:nvPr/>
        </p:nvSpPr>
        <p:spPr>
          <a:xfrm>
            <a:off x="358652" y="5421722"/>
            <a:ext cx="1889760" cy="1845833"/>
          </a:xfrm>
          <a:prstGeom prst="rect">
            <a:avLst/>
          </a:prstGeom>
          <a:noFill/>
          <a:ln/>
        </p:spPr>
        <p:txBody>
          <a:bodyPr wrap="square" lIns="0" tIns="0" rIns="0" bIns="0" rtlCol="0" anchor="ctr"/>
          <a:lstStyle/>
          <a:p>
            <a:pPr marL="144000" indent="-144000">
              <a:lnSpc>
                <a:spcPct val="130000"/>
              </a:lnSpc>
              <a:spcAft>
                <a:spcPts val="400"/>
              </a:spcAft>
              <a:buClr>
                <a:srgbClr val="C9A84C"/>
              </a:buClr>
              <a:buSzPct val="70000"/>
              <a:buFont typeface="Arial" pitchFamily="34" charset="0"/>
              <a:buChar char="▪"/>
            </a:pPr>
            <a:r>
              <a:rPr lang="en-US" sz="950" dirty="0">
                <a:solidFill>
                  <a:srgbClr val="374151"/>
                </a:solidFill>
                <a:latin typeface="Lato" pitchFamily="34" charset="0"/>
                <a:ea typeface="Lato" pitchFamily="34" charset="-122"/>
                <a:cs typeface="Lato" pitchFamily="34" charset="-120"/>
              </a:rPr>
              <a:t>Chiropody</a:t>
            </a:r>
          </a:p>
          <a:p>
            <a:pPr marL="144000" indent="-144000">
              <a:lnSpc>
                <a:spcPct val="130000"/>
              </a:lnSpc>
              <a:spcAft>
                <a:spcPts val="400"/>
              </a:spcAft>
              <a:buClr>
                <a:srgbClr val="C9A84C"/>
              </a:buClr>
              <a:buSzPct val="70000"/>
              <a:buFont typeface="Arial" pitchFamily="34" charset="0"/>
              <a:buChar char="▪"/>
            </a:pPr>
            <a:r>
              <a:rPr lang="en-US" sz="950" dirty="0">
                <a:solidFill>
                  <a:srgbClr val="374151"/>
                </a:solidFill>
                <a:latin typeface="Lato" pitchFamily="34" charset="0"/>
                <a:ea typeface="Lato" pitchFamily="34" charset="-122"/>
                <a:cs typeface="Lato" pitchFamily="34" charset="-120"/>
              </a:rPr>
              <a:t>Wi-Fi and all entertainment</a:t>
            </a:r>
          </a:p>
          <a:p>
            <a:pPr marL="144000" indent="-144000">
              <a:lnSpc>
                <a:spcPct val="130000"/>
              </a:lnSpc>
              <a:spcAft>
                <a:spcPts val="400"/>
              </a:spcAft>
              <a:buClr>
                <a:srgbClr val="C9A84C"/>
              </a:buClr>
              <a:buSzPct val="70000"/>
              <a:buFont typeface="Arial" pitchFamily="34" charset="0"/>
              <a:buChar char="▪"/>
            </a:pPr>
            <a:r>
              <a:rPr lang="en-US" sz="950" dirty="0">
                <a:solidFill>
                  <a:srgbClr val="374151"/>
                </a:solidFill>
                <a:latin typeface="Lato" pitchFamily="34" charset="0"/>
                <a:ea typeface="Lato" pitchFamily="34" charset="-122"/>
                <a:cs typeface="Lato" pitchFamily="34" charset="-120"/>
              </a:rPr>
              <a:t>Hair salon appointments</a:t>
            </a:r>
          </a:p>
          <a:p>
            <a:pPr marL="144000" indent="-144000">
              <a:lnSpc>
                <a:spcPct val="130000"/>
              </a:lnSpc>
              <a:spcAft>
                <a:spcPts val="400"/>
              </a:spcAft>
              <a:buClr>
                <a:srgbClr val="C9A84C"/>
              </a:buClr>
              <a:buSzPct val="70000"/>
              <a:buFont typeface="Arial" pitchFamily="34" charset="0"/>
              <a:buChar char="▪"/>
            </a:pPr>
            <a:r>
              <a:rPr lang="en-US" sz="950" dirty="0">
                <a:solidFill>
                  <a:srgbClr val="374151"/>
                </a:solidFill>
                <a:latin typeface="Lato" pitchFamily="34" charset="0"/>
                <a:ea typeface="Lato" pitchFamily="34" charset="-122"/>
                <a:cs typeface="Lato" pitchFamily="34" charset="-120"/>
              </a:rPr>
              <a:t>All activities and outings</a:t>
            </a:r>
          </a:p>
          <a:p>
            <a:pPr marL="144000" indent="-144000">
              <a:lnSpc>
                <a:spcPct val="130000"/>
              </a:lnSpc>
              <a:spcAft>
                <a:spcPts val="400"/>
              </a:spcAft>
              <a:buClr>
                <a:srgbClr val="C9A84C"/>
              </a:buClr>
              <a:buSzPct val="70000"/>
              <a:buFont typeface="Arial" pitchFamily="34" charset="0"/>
              <a:buChar char="▪"/>
            </a:pPr>
            <a:r>
              <a:rPr lang="en-US" sz="950" dirty="0">
                <a:solidFill>
                  <a:srgbClr val="374151"/>
                </a:solidFill>
                <a:latin typeface="Lato" pitchFamily="34" charset="0"/>
                <a:ea typeface="Lato" pitchFamily="34" charset="-122"/>
                <a:cs typeface="Lato" pitchFamily="34" charset="-120"/>
              </a:rPr>
              <a:t>Full access to every communal space and amenity</a:t>
            </a:r>
          </a:p>
          <a:p>
            <a:pPr marL="144000" indent="-144000">
              <a:lnSpc>
                <a:spcPct val="130000"/>
              </a:lnSpc>
              <a:spcAft>
                <a:spcPts val="400"/>
              </a:spcAft>
              <a:buClr>
                <a:srgbClr val="C9A84C"/>
              </a:buClr>
              <a:buSzPct val="70000"/>
              <a:buFont typeface="Arial" pitchFamily="34" charset="0"/>
              <a:buChar char="▪"/>
            </a:pPr>
            <a:r>
              <a:rPr lang="en-US" sz="950" dirty="0">
                <a:solidFill>
                  <a:srgbClr val="374151"/>
                </a:solidFill>
                <a:latin typeface="Lato" pitchFamily="34" charset="0"/>
                <a:ea typeface="Lato" pitchFamily="34" charset="-122"/>
                <a:cs typeface="Lato" pitchFamily="34" charset="-120"/>
              </a:rPr>
              <a:t>Family dining so loved ones can share meals with you at no charge</a:t>
            </a:r>
          </a:p>
        </p:txBody>
      </p:sp>
      <p:sp>
        <p:nvSpPr>
          <p:cNvPr id="13" name="Text 10"/>
          <p:cNvSpPr/>
          <p:nvPr/>
        </p:nvSpPr>
        <p:spPr>
          <a:xfrm>
            <a:off x="440266" y="7885552"/>
            <a:ext cx="1828805" cy="731520"/>
          </a:xfrm>
          <a:prstGeom prst="rect">
            <a:avLst/>
          </a:prstGeom>
          <a:noFill/>
          <a:ln/>
        </p:spPr>
        <p:txBody>
          <a:bodyPr wrap="square" lIns="0" tIns="0" rIns="0" bIns="0" rtlCol="0" anchor="ctr"/>
          <a:lstStyle/>
          <a:p>
            <a:pPr marL="0" indent="0">
              <a:lnSpc>
                <a:spcPct val="130000"/>
              </a:lnSpc>
              <a:spcBef>
                <a:spcPts val="300"/>
              </a:spcBef>
              <a:buNone/>
            </a:pPr>
            <a:r>
              <a:rPr lang="en-US" sz="1400" i="1" dirty="0">
                <a:solidFill>
                  <a:srgbClr val="C9A84C"/>
                </a:solidFill>
                <a:latin typeface="Lato" pitchFamily="34" charset="0"/>
                <a:ea typeface="Lato" pitchFamily="34" charset="-122"/>
                <a:cs typeface="Lato" pitchFamily="34" charset="-120"/>
              </a:rPr>
              <a:t>There are no surprise bills. No hidden extras. Everything you need is covered, so you can focus on living well...</a:t>
            </a:r>
          </a:p>
        </p:txBody>
      </p:sp>
      <p:sp>
        <p:nvSpPr>
          <p:cNvPr id="14" name="Text 11"/>
          <p:cNvSpPr/>
          <p:nvPr/>
        </p:nvSpPr>
        <p:spPr>
          <a:xfrm>
            <a:off x="2484120" y="3052556"/>
            <a:ext cx="1889760" cy="486176"/>
          </a:xfrm>
          <a:prstGeom prst="rect">
            <a:avLst/>
          </a:prstGeom>
          <a:noFill/>
          <a:ln/>
        </p:spPr>
        <p:txBody>
          <a:bodyPr wrap="square" lIns="0" tIns="0" rIns="0" bIns="0" rtlCol="0" anchor="ctr"/>
          <a:lstStyle/>
          <a:p>
            <a:pPr marL="0" indent="0" algn="ctr">
              <a:lnSpc>
                <a:spcPct val="130000"/>
              </a:lnSpc>
              <a:buNone/>
            </a:pPr>
            <a:r>
              <a:rPr lang="en-US" sz="950" b="1" kern="0" spc="300" dirty="0">
                <a:solidFill>
                  <a:srgbClr val="C9A84C"/>
                </a:solidFill>
                <a:latin typeface="Raleway" pitchFamily="34" charset="0"/>
                <a:ea typeface="Raleway" pitchFamily="34" charset="-122"/>
                <a:cs typeface="Raleway" pitchFamily="34" charset="-120"/>
              </a:rPr>
              <a:t>GARDEN </a:t>
            </a:r>
          </a:p>
          <a:p>
            <a:pPr marL="0" indent="0" algn="ctr">
              <a:lnSpc>
                <a:spcPct val="130000"/>
              </a:lnSpc>
              <a:buNone/>
            </a:pPr>
            <a:r>
              <a:rPr lang="en-US" sz="950" b="1" kern="0" spc="300" dirty="0">
                <a:solidFill>
                  <a:srgbClr val="C9A84C"/>
                </a:solidFill>
                <a:latin typeface="Raleway" pitchFamily="34" charset="0"/>
                <a:ea typeface="Raleway" pitchFamily="34" charset="-122"/>
                <a:cs typeface="Raleway" pitchFamily="34" charset="-120"/>
              </a:rPr>
              <a:t>SPACES</a:t>
            </a:r>
            <a:endParaRPr lang="en-US" sz="950" dirty="0"/>
          </a:p>
        </p:txBody>
      </p:sp>
      <p:sp>
        <p:nvSpPr>
          <p:cNvPr id="15" name="Text 12"/>
          <p:cNvSpPr/>
          <p:nvPr/>
        </p:nvSpPr>
        <p:spPr>
          <a:xfrm>
            <a:off x="2497838" y="5094564"/>
            <a:ext cx="1889760" cy="1097280"/>
          </a:xfrm>
          <a:prstGeom prst="rect">
            <a:avLst/>
          </a:prstGeom>
          <a:noFill/>
          <a:ln/>
        </p:spPr>
        <p:txBody>
          <a:bodyPr wrap="square" lIns="0" tIns="0" rIns="0" bIns="0" rtlCol="0" anchor="ctr"/>
          <a:lstStyle/>
          <a:p>
            <a:pPr marL="0" indent="0">
              <a:lnSpc>
                <a:spcPct val="130000"/>
              </a:lnSpc>
              <a:buNone/>
            </a:pPr>
            <a:r>
              <a:rPr lang="en-US" sz="950" dirty="0">
                <a:solidFill>
                  <a:srgbClr val="374151"/>
                </a:solidFill>
                <a:latin typeface="Lato" pitchFamily="34" charset="0"/>
                <a:ea typeface="Lato" pitchFamily="34" charset="-122"/>
                <a:cs typeface="Lato" pitchFamily="34" charset="-120"/>
              </a:rPr>
              <a:t>Our rooftop garden and external terraces offer peaceful retreats with views across the water. They provide fresh air, gentle movement, and quiet reflection, with raised beds and sensory planting for all abilities.</a:t>
            </a:r>
            <a:endParaRPr lang="en-US" sz="950" dirty="0"/>
          </a:p>
        </p:txBody>
      </p:sp>
      <p:sp>
        <p:nvSpPr>
          <p:cNvPr id="16" name="Text 13"/>
          <p:cNvSpPr/>
          <p:nvPr/>
        </p:nvSpPr>
        <p:spPr>
          <a:xfrm>
            <a:off x="2525735" y="6436382"/>
            <a:ext cx="1889760" cy="1828800"/>
          </a:xfrm>
          <a:prstGeom prst="rect">
            <a:avLst/>
          </a:prstGeom>
          <a:noFill/>
          <a:ln/>
        </p:spPr>
        <p:txBody>
          <a:bodyPr wrap="square" lIns="0" tIns="0" rIns="0" bIns="0" rtlCol="0" anchor="ctr"/>
          <a:lstStyle/>
          <a:p>
            <a:pPr marL="144000" indent="-144000">
              <a:lnSpc>
                <a:spcPct val="130000"/>
              </a:lnSpc>
              <a:spcAft>
                <a:spcPts val="400"/>
              </a:spcAft>
              <a:buClr>
                <a:srgbClr val="C9A84C"/>
              </a:buClr>
              <a:buSzPct val="70000"/>
              <a:buFont typeface="Arial" pitchFamily="34" charset="0"/>
              <a:buChar char="▪"/>
            </a:pPr>
            <a:r>
              <a:rPr lang="en-US" sz="950" dirty="0">
                <a:solidFill>
                  <a:srgbClr val="374151"/>
                </a:solidFill>
                <a:latin typeface="Lato" pitchFamily="34" charset="0"/>
                <a:ea typeface="Lato" pitchFamily="34" charset="-122"/>
                <a:cs typeface="Lato" pitchFamily="34" charset="-120"/>
              </a:rPr>
              <a:t>Direct access from communal areas</a:t>
            </a:r>
          </a:p>
          <a:p>
            <a:pPr marL="144000" indent="-144000">
              <a:lnSpc>
                <a:spcPct val="130000"/>
              </a:lnSpc>
              <a:spcAft>
                <a:spcPts val="400"/>
              </a:spcAft>
              <a:buClr>
                <a:srgbClr val="C9A84C"/>
              </a:buClr>
              <a:buSzPct val="70000"/>
              <a:buFont typeface="Arial" pitchFamily="34" charset="0"/>
              <a:buChar char="▪"/>
            </a:pPr>
            <a:r>
              <a:rPr lang="en-US" sz="950" dirty="0">
                <a:solidFill>
                  <a:srgbClr val="374151"/>
                </a:solidFill>
                <a:latin typeface="Lato" pitchFamily="34" charset="0"/>
                <a:ea typeface="Lato" pitchFamily="34" charset="-122"/>
                <a:cs typeface="Lato" pitchFamily="34" charset="-120"/>
              </a:rPr>
              <a:t>Level pathways, benches, and sensory planting</a:t>
            </a:r>
          </a:p>
          <a:p>
            <a:pPr marL="144000" indent="-144000">
              <a:lnSpc>
                <a:spcPct val="130000"/>
              </a:lnSpc>
              <a:spcAft>
                <a:spcPts val="400"/>
              </a:spcAft>
              <a:buClr>
                <a:srgbClr val="C9A84C"/>
              </a:buClr>
              <a:buSzPct val="70000"/>
              <a:buFont typeface="Arial" pitchFamily="34" charset="0"/>
              <a:buChar char="▪"/>
            </a:pPr>
            <a:r>
              <a:rPr lang="en-US" sz="950" dirty="0">
                <a:solidFill>
                  <a:srgbClr val="374151"/>
                </a:solidFill>
                <a:latin typeface="Lato" pitchFamily="34" charset="0"/>
                <a:ea typeface="Lato" pitchFamily="34" charset="-122"/>
                <a:cs typeface="Lato" pitchFamily="34" charset="-120"/>
              </a:rPr>
              <a:t>Seasonal planting for year-round interest</a:t>
            </a:r>
          </a:p>
          <a:p>
            <a:pPr marL="144000" indent="-144000">
              <a:lnSpc>
                <a:spcPct val="130000"/>
              </a:lnSpc>
              <a:spcAft>
                <a:spcPts val="400"/>
              </a:spcAft>
              <a:buClr>
                <a:srgbClr val="C9A84C"/>
              </a:buClr>
              <a:buSzPct val="70000"/>
              <a:buFont typeface="Arial" pitchFamily="34" charset="0"/>
              <a:buChar char="▪"/>
            </a:pPr>
            <a:r>
              <a:rPr lang="en-US" sz="950" dirty="0">
                <a:solidFill>
                  <a:srgbClr val="374151"/>
                </a:solidFill>
                <a:latin typeface="Lato" pitchFamily="34" charset="0"/>
                <a:ea typeface="Lato" pitchFamily="34" charset="-122"/>
                <a:cs typeface="Lato" pitchFamily="34" charset="-120"/>
              </a:rPr>
              <a:t>Spaces for gardening, relaxing with a drink, or simply watching the sky</a:t>
            </a:r>
          </a:p>
        </p:txBody>
      </p:sp>
      <p:sp>
        <p:nvSpPr>
          <p:cNvPr id="17" name="Text 14"/>
          <p:cNvSpPr/>
          <p:nvPr/>
        </p:nvSpPr>
        <p:spPr>
          <a:xfrm>
            <a:off x="2532806" y="8449550"/>
            <a:ext cx="1889760" cy="365760"/>
          </a:xfrm>
          <a:prstGeom prst="rect">
            <a:avLst/>
          </a:prstGeom>
          <a:noFill/>
          <a:ln/>
        </p:spPr>
        <p:txBody>
          <a:bodyPr wrap="square" lIns="0" tIns="0" rIns="0" bIns="0" rtlCol="0" anchor="ctr"/>
          <a:lstStyle/>
          <a:p>
            <a:pPr marL="0" indent="0">
              <a:lnSpc>
                <a:spcPct val="130000"/>
              </a:lnSpc>
              <a:buNone/>
            </a:pPr>
            <a:r>
              <a:rPr lang="en-US" sz="950" i="1" dirty="0">
                <a:solidFill>
                  <a:srgbClr val="4A607A"/>
                </a:solidFill>
                <a:latin typeface="Lato" pitchFamily="34" charset="0"/>
                <a:ea typeface="Lato" pitchFamily="34" charset="-122"/>
                <a:cs typeface="Lato" pitchFamily="34" charset="-120"/>
              </a:rPr>
              <a:t>The gardens are yours to enjoy at your own pace.</a:t>
            </a:r>
            <a:endParaRPr lang="en-US" sz="950" dirty="0"/>
          </a:p>
        </p:txBody>
      </p:sp>
      <p:sp>
        <p:nvSpPr>
          <p:cNvPr id="18" name="Text 15"/>
          <p:cNvSpPr/>
          <p:nvPr/>
        </p:nvSpPr>
        <p:spPr>
          <a:xfrm>
            <a:off x="4602480" y="3036855"/>
            <a:ext cx="1889760" cy="489384"/>
          </a:xfrm>
          <a:prstGeom prst="rect">
            <a:avLst/>
          </a:prstGeom>
          <a:noFill/>
          <a:ln/>
        </p:spPr>
        <p:txBody>
          <a:bodyPr wrap="square" lIns="0" tIns="0" rIns="0" bIns="0" rtlCol="0" anchor="ctr"/>
          <a:lstStyle/>
          <a:p>
            <a:pPr marL="0" indent="0" algn="ctr">
              <a:lnSpc>
                <a:spcPct val="130000"/>
              </a:lnSpc>
              <a:buNone/>
            </a:pPr>
            <a:r>
              <a:rPr lang="en-US" sz="950" b="1" kern="0" spc="300" dirty="0">
                <a:solidFill>
                  <a:srgbClr val="C9A84C"/>
                </a:solidFill>
                <a:latin typeface="Raleway" pitchFamily="34" charset="0"/>
                <a:ea typeface="Raleway" pitchFamily="34" charset="-122"/>
                <a:cs typeface="Raleway" pitchFamily="34" charset="-120"/>
              </a:rPr>
              <a:t>SOCIAL </a:t>
            </a:r>
          </a:p>
          <a:p>
            <a:pPr marL="0" indent="0" algn="ctr">
              <a:lnSpc>
                <a:spcPct val="130000"/>
              </a:lnSpc>
              <a:buNone/>
            </a:pPr>
            <a:r>
              <a:rPr lang="en-US" sz="950" b="1" kern="0" spc="300" dirty="0">
                <a:solidFill>
                  <a:srgbClr val="C9A84C"/>
                </a:solidFill>
                <a:latin typeface="Raleway" pitchFamily="34" charset="0"/>
                <a:ea typeface="Raleway" pitchFamily="34" charset="-122"/>
                <a:cs typeface="Raleway" pitchFamily="34" charset="-120"/>
              </a:rPr>
              <a:t>SPACES</a:t>
            </a:r>
            <a:endParaRPr lang="en-US" sz="950" dirty="0"/>
          </a:p>
        </p:txBody>
      </p:sp>
      <p:sp>
        <p:nvSpPr>
          <p:cNvPr id="19" name="Text 16"/>
          <p:cNvSpPr/>
          <p:nvPr/>
        </p:nvSpPr>
        <p:spPr>
          <a:xfrm>
            <a:off x="4644095" y="5141238"/>
            <a:ext cx="1889760" cy="822960"/>
          </a:xfrm>
          <a:prstGeom prst="rect">
            <a:avLst/>
          </a:prstGeom>
          <a:noFill/>
          <a:ln/>
        </p:spPr>
        <p:txBody>
          <a:bodyPr wrap="square" lIns="0" tIns="0" rIns="0" bIns="0" rtlCol="0" anchor="ctr"/>
          <a:lstStyle/>
          <a:p>
            <a:pPr marL="0" indent="0">
              <a:lnSpc>
                <a:spcPct val="130000"/>
              </a:lnSpc>
              <a:buNone/>
            </a:pPr>
            <a:r>
              <a:rPr lang="en-US" sz="950" dirty="0">
                <a:solidFill>
                  <a:srgbClr val="374151"/>
                </a:solidFill>
                <a:latin typeface="Lato" pitchFamily="34" charset="0"/>
                <a:ea typeface="Lato" pitchFamily="34" charset="-122"/>
                <a:cs typeface="Lato" pitchFamily="34" charset="-120"/>
              </a:rPr>
              <a:t>Throughout the home, communal areas are designed for both connection and privacy. Whether you want company or quiet time, there’s a space that suits your mood.</a:t>
            </a:r>
            <a:endParaRPr lang="en-US" sz="950" dirty="0"/>
          </a:p>
        </p:txBody>
      </p:sp>
      <p:sp>
        <p:nvSpPr>
          <p:cNvPr id="20" name="Text 17"/>
          <p:cNvSpPr/>
          <p:nvPr/>
        </p:nvSpPr>
        <p:spPr>
          <a:xfrm>
            <a:off x="4685747" y="6307208"/>
            <a:ext cx="1889760" cy="2286000"/>
          </a:xfrm>
          <a:prstGeom prst="rect">
            <a:avLst/>
          </a:prstGeom>
          <a:noFill/>
          <a:ln/>
        </p:spPr>
        <p:txBody>
          <a:bodyPr wrap="square" lIns="0" tIns="0" rIns="0" bIns="0" rtlCol="0" anchor="ctr"/>
          <a:lstStyle/>
          <a:p>
            <a:pPr marL="144000" indent="-144000">
              <a:lnSpc>
                <a:spcPct val="130000"/>
              </a:lnSpc>
              <a:spcAft>
                <a:spcPts val="300"/>
              </a:spcAft>
              <a:buClr>
                <a:srgbClr val="C9A84C"/>
              </a:buClr>
              <a:buSzPct val="70000"/>
              <a:buFont typeface="Arial" pitchFamily="34" charset="0"/>
              <a:buChar char="▪"/>
            </a:pPr>
            <a:r>
              <a:rPr lang="en-US" sz="950" dirty="0">
                <a:solidFill>
                  <a:srgbClr val="374151"/>
                </a:solidFill>
                <a:latin typeface="Lato" pitchFamily="34" charset="0"/>
                <a:ea typeface="Lato" pitchFamily="34" charset="-122"/>
                <a:cs typeface="Lato" pitchFamily="34" charset="-120"/>
              </a:rPr>
              <a:t>Comfortable lounges and library corners</a:t>
            </a:r>
          </a:p>
          <a:p>
            <a:pPr marL="144000" indent="-144000">
              <a:lnSpc>
                <a:spcPct val="130000"/>
              </a:lnSpc>
              <a:spcAft>
                <a:spcPts val="300"/>
              </a:spcAft>
              <a:buClr>
                <a:srgbClr val="C9A84C"/>
              </a:buClr>
              <a:buSzPct val="70000"/>
              <a:buFont typeface="Arial" pitchFamily="34" charset="0"/>
              <a:buChar char="▪"/>
            </a:pPr>
            <a:r>
              <a:rPr lang="en-US" sz="950" dirty="0">
                <a:solidFill>
                  <a:srgbClr val="374151"/>
                </a:solidFill>
                <a:latin typeface="Lato" pitchFamily="34" charset="0"/>
                <a:ea typeface="Lato" pitchFamily="34" charset="-122"/>
                <a:cs typeface="Lato" pitchFamily="34" charset="-120"/>
              </a:rPr>
              <a:t>Café/bistro open all day for drinks and conversation</a:t>
            </a:r>
          </a:p>
          <a:p>
            <a:pPr marL="144000" indent="-144000">
              <a:lnSpc>
                <a:spcPct val="130000"/>
              </a:lnSpc>
              <a:spcAft>
                <a:spcPts val="300"/>
              </a:spcAft>
              <a:buClr>
                <a:srgbClr val="C9A84C"/>
              </a:buClr>
              <a:buSzPct val="70000"/>
              <a:buFont typeface="Arial" pitchFamily="34" charset="0"/>
              <a:buChar char="▪"/>
            </a:pPr>
            <a:r>
              <a:rPr lang="en-US" sz="950" dirty="0">
                <a:solidFill>
                  <a:srgbClr val="374151"/>
                </a:solidFill>
                <a:latin typeface="Lato" pitchFamily="34" charset="0"/>
                <a:ea typeface="Lato" pitchFamily="34" charset="-122"/>
                <a:cs typeface="Lato" pitchFamily="34" charset="-120"/>
              </a:rPr>
              <a:t>Private dining rooms for family gatherings</a:t>
            </a:r>
          </a:p>
          <a:p>
            <a:pPr marL="144000" indent="-144000">
              <a:lnSpc>
                <a:spcPct val="130000"/>
              </a:lnSpc>
              <a:spcAft>
                <a:spcPts val="300"/>
              </a:spcAft>
              <a:buClr>
                <a:srgbClr val="C9A84C"/>
              </a:buClr>
              <a:buSzPct val="70000"/>
              <a:buFont typeface="Arial" pitchFamily="34" charset="0"/>
              <a:buChar char="▪"/>
            </a:pPr>
            <a:r>
              <a:rPr lang="en-US" sz="950" dirty="0">
                <a:solidFill>
                  <a:srgbClr val="374151"/>
                </a:solidFill>
                <a:latin typeface="Lato" pitchFamily="34" charset="0"/>
                <a:ea typeface="Lato" pitchFamily="34" charset="-122"/>
                <a:cs typeface="Lato" pitchFamily="34" charset="-120"/>
              </a:rPr>
              <a:t>Quiet reading and reflection spaces</a:t>
            </a:r>
          </a:p>
          <a:p>
            <a:pPr marL="144000" indent="-144000">
              <a:lnSpc>
                <a:spcPct val="130000"/>
              </a:lnSpc>
              <a:spcAft>
                <a:spcPts val="300"/>
              </a:spcAft>
              <a:buClr>
                <a:srgbClr val="C9A84C"/>
              </a:buClr>
              <a:buSzPct val="70000"/>
              <a:buFont typeface="Arial" pitchFamily="34" charset="0"/>
              <a:buChar char="▪"/>
            </a:pPr>
            <a:r>
              <a:rPr lang="en-US" sz="950" dirty="0">
                <a:solidFill>
                  <a:srgbClr val="374151"/>
                </a:solidFill>
                <a:latin typeface="Lato" pitchFamily="34" charset="0"/>
                <a:ea typeface="Lato" pitchFamily="34" charset="-122"/>
                <a:cs typeface="Lato" pitchFamily="34" charset="-120"/>
              </a:rPr>
              <a:t>Rooftop sky lounge with waterfront views</a:t>
            </a:r>
          </a:p>
        </p:txBody>
      </p:sp>
      <p:sp>
        <p:nvSpPr>
          <p:cNvPr id="7" name="Text 1">
            <a:extLst>
              <a:ext uri="{FF2B5EF4-FFF2-40B4-BE49-F238E27FC236}">
                <a16:creationId xmlns:a16="http://schemas.microsoft.com/office/drawing/2014/main" id="{4C598B15-1DAD-CED1-6DB4-3EAA022CA6A1}"/>
              </a:ext>
            </a:extLst>
          </p:cNvPr>
          <p:cNvSpPr/>
          <p:nvPr/>
        </p:nvSpPr>
        <p:spPr>
          <a:xfrm>
            <a:off x="0" y="1188720"/>
            <a:ext cx="6858000" cy="548640"/>
          </a:xfrm>
          <a:prstGeom prst="rect">
            <a:avLst/>
          </a:prstGeom>
          <a:noFill/>
          <a:ln/>
        </p:spPr>
        <p:txBody>
          <a:bodyPr wrap="square" rtlCol="0" anchor="ctr"/>
          <a:lstStyle/>
          <a:p>
            <a:pPr marL="0" indent="0" algn="ctr">
              <a:buNone/>
            </a:pPr>
            <a:r>
              <a:rPr lang="en-US" sz="1100" dirty="0">
                <a:solidFill>
                  <a:srgbClr val="888888"/>
                </a:solidFill>
                <a:latin typeface="Lato" pitchFamily="34" charset="0"/>
                <a:ea typeface="Lato" pitchFamily="34" charset="-122"/>
                <a:cs typeface="Lato" pitchFamily="34" charset="-120"/>
              </a:rPr>
              <a:t>[HERO: Family / visiting image — swap in PowerPoint]</a:t>
            </a:r>
            <a:endParaRPr lang="en-US" sz="1100" dirty="0"/>
          </a:p>
        </p:txBody>
      </p:sp>
      <p:pic>
        <p:nvPicPr>
          <p:cNvPr id="8" name="Picture 7">
            <a:extLst>
              <a:ext uri="{FF2B5EF4-FFF2-40B4-BE49-F238E27FC236}">
                <a16:creationId xmlns:a16="http://schemas.microsoft.com/office/drawing/2014/main" id="{6021F165-7945-EE8A-390B-97D6F1004261}"/>
              </a:ext>
            </a:extLst>
          </p:cNvPr>
          <p:cNvPicPr>
            <a:picLocks noChangeAspect="1"/>
          </p:cNvPicPr>
          <p:nvPr/>
        </p:nvPicPr>
        <p:blipFill>
          <a:blip r:embed="rId4">
            <a:alphaModFix/>
          </a:blip>
          <a:srcRect t="17623" b="17623"/>
          <a:stretch/>
        </p:blipFill>
        <p:spPr>
          <a:xfrm>
            <a:off x="0" y="0"/>
            <a:ext cx="6858001" cy="2884316"/>
          </a:xfrm>
          <a:prstGeom prst="rect">
            <a:avLst/>
          </a:prstGeom>
        </p:spPr>
      </p:pic>
      <p:sp>
        <p:nvSpPr>
          <p:cNvPr id="5" name="Shape 0">
            <a:extLst>
              <a:ext uri="{FF2B5EF4-FFF2-40B4-BE49-F238E27FC236}">
                <a16:creationId xmlns:a16="http://schemas.microsoft.com/office/drawing/2014/main" id="{8918B9B1-A88F-02EF-23A7-C255074341F6}"/>
              </a:ext>
            </a:extLst>
          </p:cNvPr>
          <p:cNvSpPr/>
          <p:nvPr/>
        </p:nvSpPr>
        <p:spPr>
          <a:xfrm flipH="1" flipV="1">
            <a:off x="1" y="2067719"/>
            <a:ext cx="6857999" cy="832802"/>
          </a:xfrm>
          <a:prstGeom prst="flowChartDocument">
            <a:avLst/>
          </a:prstGeom>
          <a:solidFill>
            <a:srgbClr val="16223C">
              <a:alpha val="87843"/>
            </a:srgbClr>
          </a:solidFill>
          <a:ln/>
        </p:spPr>
        <p:txBody>
          <a:bodyPr/>
          <a:lstStyle/>
          <a:p>
            <a:endParaRPr lang="en-GB" dirty="0"/>
          </a:p>
        </p:txBody>
      </p:sp>
      <p:sp>
        <p:nvSpPr>
          <p:cNvPr id="27" name="Text 1">
            <a:extLst>
              <a:ext uri="{FF2B5EF4-FFF2-40B4-BE49-F238E27FC236}">
                <a16:creationId xmlns:a16="http://schemas.microsoft.com/office/drawing/2014/main" id="{05031DEB-007B-E20F-F2D7-8BC0B4FDC937}"/>
              </a:ext>
            </a:extLst>
          </p:cNvPr>
          <p:cNvSpPr/>
          <p:nvPr/>
        </p:nvSpPr>
        <p:spPr>
          <a:xfrm>
            <a:off x="302895" y="2266032"/>
            <a:ext cx="5354228" cy="502920"/>
          </a:xfrm>
          <a:prstGeom prst="rect">
            <a:avLst/>
          </a:prstGeom>
          <a:noFill/>
          <a:ln/>
        </p:spPr>
        <p:txBody>
          <a:bodyPr wrap="square" lIns="0" tIns="0" rIns="0" bIns="0" rtlCol="0" anchor="ctr"/>
          <a:lstStyle/>
          <a:p>
            <a:r>
              <a:rPr lang="en-US" sz="2200" b="1" dirty="0">
                <a:solidFill>
                  <a:srgbClr val="FFFFFF"/>
                </a:solidFill>
                <a:latin typeface="Raleway" pitchFamily="34" charset="0"/>
                <a:ea typeface="Raleway" pitchFamily="34" charset="-122"/>
                <a:cs typeface="Raleway" pitchFamily="34" charset="-120"/>
              </a:rPr>
              <a:t>Living Well, Every Day</a:t>
            </a:r>
          </a:p>
        </p:txBody>
      </p:sp>
      <p:pic>
        <p:nvPicPr>
          <p:cNvPr id="28" name="Image 1">
            <a:extLst>
              <a:ext uri="{FF2B5EF4-FFF2-40B4-BE49-F238E27FC236}">
                <a16:creationId xmlns:a16="http://schemas.microsoft.com/office/drawing/2014/main" id="{0B57FC5E-D0DA-B043-4F58-BE8A9A9828A4}"/>
              </a:ext>
            </a:extLst>
          </p:cNvPr>
          <p:cNvPicPr>
            <a:picLocks noChangeAspect="1"/>
          </p:cNvPicPr>
          <p:nvPr/>
        </p:nvPicPr>
        <p:blipFill>
          <a:blip r:embed="rId5"/>
          <a:srcRect/>
          <a:stretch/>
        </p:blipFill>
        <p:spPr>
          <a:xfrm>
            <a:off x="5828202" y="2204052"/>
            <a:ext cx="962611" cy="607316"/>
          </a:xfrm>
          <a:prstGeom prst="rect">
            <a:avLst/>
          </a:prstGeom>
        </p:spPr>
      </p:pic>
      <p:sp>
        <p:nvSpPr>
          <p:cNvPr id="2" name="Shape 20">
            <a:extLst>
              <a:ext uri="{FF2B5EF4-FFF2-40B4-BE49-F238E27FC236}">
                <a16:creationId xmlns:a16="http://schemas.microsoft.com/office/drawing/2014/main" id="{F4683B33-D6DA-444F-D5FC-4BC6DE41CF5C}"/>
              </a:ext>
            </a:extLst>
          </p:cNvPr>
          <p:cNvSpPr/>
          <p:nvPr/>
        </p:nvSpPr>
        <p:spPr>
          <a:xfrm>
            <a:off x="1" y="9435630"/>
            <a:ext cx="6858000" cy="470369"/>
          </a:xfrm>
          <a:prstGeom prst="rect">
            <a:avLst/>
          </a:prstGeom>
          <a:solidFill>
            <a:srgbClr val="16223C"/>
          </a:solidFill>
          <a:ln/>
        </p:spPr>
        <p:txBody>
          <a:bodyPr/>
          <a:lstStyle/>
          <a:p>
            <a:endParaRPr lang="en-GB" dirty="0"/>
          </a:p>
        </p:txBody>
      </p:sp>
      <p:sp>
        <p:nvSpPr>
          <p:cNvPr id="3" name="Text 21">
            <a:extLst>
              <a:ext uri="{FF2B5EF4-FFF2-40B4-BE49-F238E27FC236}">
                <a16:creationId xmlns:a16="http://schemas.microsoft.com/office/drawing/2014/main" id="{4C001B0D-C62C-4C84-F353-B211989997CF}"/>
              </a:ext>
            </a:extLst>
          </p:cNvPr>
          <p:cNvSpPr/>
          <p:nvPr/>
        </p:nvSpPr>
        <p:spPr>
          <a:xfrm>
            <a:off x="302895" y="9511709"/>
            <a:ext cx="3550920" cy="365760"/>
          </a:xfrm>
          <a:prstGeom prst="rect">
            <a:avLst/>
          </a:prstGeom>
          <a:noFill/>
          <a:ln/>
        </p:spPr>
        <p:txBody>
          <a:bodyPr wrap="square" lIns="0" tIns="0" rIns="0" bIns="0" rtlCol="0" anchor="ctr"/>
          <a:lstStyle/>
          <a:p>
            <a:pPr algn="l">
              <a:lnSpc>
                <a:spcPct val="100000"/>
              </a:lnSpc>
              <a:spcAft>
                <a:spcPts val="100"/>
              </a:spcAft>
            </a:pPr>
            <a:r>
              <a:rPr lang="en-US" sz="700" b="1" kern="0" spc="150" dirty="0">
                <a:solidFill>
                  <a:srgbClr val="C9A84C"/>
                </a:solidFill>
                <a:latin typeface="Raleway" pitchFamily="34" charset="0"/>
                <a:ea typeface="Raleway" pitchFamily="34" charset="-122"/>
                <a:cs typeface="Raleway" pitchFamily="34" charset="-120"/>
              </a:rPr>
              <a:t>OPENING SUMMER 2026</a:t>
            </a:r>
          </a:p>
          <a:p>
            <a:pPr algn="l">
              <a:lnSpc>
                <a:spcPct val="100000"/>
              </a:lnSpc>
            </a:pPr>
            <a:r>
              <a:rPr lang="en-US" sz="800" dirty="0">
                <a:solidFill>
                  <a:srgbClr val="FFFFFF">
                    <a:alpha val="65000"/>
                  </a:srgbClr>
                </a:solidFill>
                <a:latin typeface="Lato" pitchFamily="34" charset="0"/>
                <a:ea typeface="Lato" pitchFamily="34" charset="-122"/>
                <a:cs typeface="Lato" pitchFamily="34" charset="-120"/>
              </a:rPr>
              <a:t>01634 623548 · info@chathamwaterscarehome.co.uk</a:t>
            </a:r>
          </a:p>
        </p:txBody>
      </p:sp>
      <p:sp>
        <p:nvSpPr>
          <p:cNvPr id="4" name="Text 22">
            <a:extLst>
              <a:ext uri="{FF2B5EF4-FFF2-40B4-BE49-F238E27FC236}">
                <a16:creationId xmlns:a16="http://schemas.microsoft.com/office/drawing/2014/main" id="{AEA75A2F-81B0-9DE0-ED01-3CB61B6ADEA9}"/>
              </a:ext>
            </a:extLst>
          </p:cNvPr>
          <p:cNvSpPr/>
          <p:nvPr/>
        </p:nvSpPr>
        <p:spPr>
          <a:xfrm>
            <a:off x="3917823" y="9492720"/>
            <a:ext cx="2620138" cy="403738"/>
          </a:xfrm>
          <a:prstGeom prst="rect">
            <a:avLst/>
          </a:prstGeom>
          <a:noFill/>
          <a:ln/>
        </p:spPr>
        <p:txBody>
          <a:bodyPr wrap="square" lIns="0" tIns="0" rIns="0" bIns="0" rtlCol="0" anchor="ctr"/>
          <a:lstStyle/>
          <a:p>
            <a:pPr algn="r">
              <a:lnSpc>
                <a:spcPct val="100000"/>
              </a:lnSpc>
              <a:spcAft>
                <a:spcPts val="100"/>
              </a:spcAft>
            </a:pPr>
            <a:r>
              <a:rPr lang="en-US" sz="700" b="1" kern="0" spc="150" dirty="0">
                <a:solidFill>
                  <a:srgbClr val="C9A84C"/>
                </a:solidFill>
                <a:latin typeface="Raleway" pitchFamily="34" charset="0"/>
                <a:ea typeface="Raleway" pitchFamily="34" charset="-122"/>
                <a:cs typeface="Raleway" pitchFamily="34" charset="-120"/>
              </a:rPr>
              <a:t>REGISTER INTEREST</a:t>
            </a:r>
          </a:p>
          <a:p>
            <a:pPr algn="r">
              <a:lnSpc>
                <a:spcPct val="100000"/>
              </a:lnSpc>
            </a:pPr>
            <a:r>
              <a:rPr lang="en-US" sz="800" b="1" kern="0" spc="200" dirty="0">
                <a:solidFill>
                  <a:srgbClr val="FFFFFF">
                    <a:alpha val="65000"/>
                  </a:srgbClr>
                </a:solidFill>
                <a:latin typeface="Raleway" pitchFamily="34" charset="0"/>
                <a:ea typeface="Raleway" pitchFamily="34" charset="-122"/>
                <a:cs typeface="Raleway" pitchFamily="34" charset="-120"/>
              </a:rPr>
              <a:t>CHATHAMWATERSCAREHOME.CO.UK</a:t>
            </a:r>
          </a:p>
        </p:txBody>
      </p:sp>
      <p:pic>
        <p:nvPicPr>
          <p:cNvPr id="26" name="Picture 25">
            <a:extLst>
              <a:ext uri="{FF2B5EF4-FFF2-40B4-BE49-F238E27FC236}">
                <a16:creationId xmlns:a16="http://schemas.microsoft.com/office/drawing/2014/main" id="{06E22D36-E4C4-C245-C43E-7C4232467B8B}"/>
              </a:ext>
            </a:extLst>
          </p:cNvPr>
          <p:cNvPicPr>
            <a:picLocks noChangeAspect="1"/>
          </p:cNvPicPr>
          <p:nvPr/>
        </p:nvPicPr>
        <p:blipFill>
          <a:blip r:embed="rId6"/>
          <a:srcRect l="18542" r="18542"/>
          <a:stretch/>
        </p:blipFill>
        <p:spPr>
          <a:xfrm>
            <a:off x="4602480" y="3526239"/>
            <a:ext cx="1875618" cy="1289976"/>
          </a:xfrm>
          <a:prstGeom prst="rect">
            <a:avLst/>
          </a:prstGeom>
        </p:spPr>
      </p:pic>
      <p:pic>
        <p:nvPicPr>
          <p:cNvPr id="30" name="Picture 29">
            <a:extLst>
              <a:ext uri="{FF2B5EF4-FFF2-40B4-BE49-F238E27FC236}">
                <a16:creationId xmlns:a16="http://schemas.microsoft.com/office/drawing/2014/main" id="{A7381BE2-1D6D-6F96-74A1-BA0453D9281E}"/>
              </a:ext>
            </a:extLst>
          </p:cNvPr>
          <p:cNvPicPr>
            <a:picLocks noChangeAspect="1"/>
          </p:cNvPicPr>
          <p:nvPr/>
        </p:nvPicPr>
        <p:blipFill>
          <a:blip r:embed="rId7"/>
          <a:srcRect l="-377" t="18687" r="377" b="13869"/>
          <a:stretch>
            <a:fillRect/>
          </a:stretch>
        </p:blipFill>
        <p:spPr>
          <a:xfrm>
            <a:off x="358652" y="3538732"/>
            <a:ext cx="1875618" cy="1264993"/>
          </a:xfrm>
          <a:prstGeom prst="rect">
            <a:avLst/>
          </a:prstGeom>
        </p:spPr>
      </p:pic>
      <p:pic>
        <p:nvPicPr>
          <p:cNvPr id="24" name="Picture 23">
            <a:extLst>
              <a:ext uri="{FF2B5EF4-FFF2-40B4-BE49-F238E27FC236}">
                <a16:creationId xmlns:a16="http://schemas.microsoft.com/office/drawing/2014/main" id="{DB7CFEBA-CB57-0E29-EA1C-3B1D119A3603}"/>
              </a:ext>
            </a:extLst>
          </p:cNvPr>
          <p:cNvPicPr>
            <a:picLocks noChangeAspect="1"/>
          </p:cNvPicPr>
          <p:nvPr/>
        </p:nvPicPr>
        <p:blipFill>
          <a:blip r:embed="rId8"/>
          <a:srcRect t="6066" b="13201"/>
          <a:stretch>
            <a:fillRect/>
          </a:stretch>
        </p:blipFill>
        <p:spPr>
          <a:xfrm>
            <a:off x="2471168" y="3538731"/>
            <a:ext cx="1875618" cy="1264993"/>
          </a:xfrm>
          <a:prstGeom prst="rect">
            <a:avLst/>
          </a:prstGeom>
        </p:spPr>
      </p:pic>
      <p:sp>
        <p:nvSpPr>
          <p:cNvPr id="95" name="Social Closing"/>
          <p:cNvSpPr/>
          <p:nvPr/>
        </p:nvSpPr>
        <p:spPr>
          <a:xfrm>
            <a:off x="4686300" y="8652929"/>
            <a:ext cx="1892300" cy="584200"/>
          </a:xfrm>
          <a:prstGeom prst="rect">
            <a:avLst/>
          </a:prstGeom>
          <a:noFill/>
        </p:spPr>
        <p:txBody>
          <a:bodyPr wrap="square" lIns="0" tIns="0" rIns="0" bIns="0" anchor="t"/>
          <a:lstStyle/>
          <a:p>
            <a:pPr marL="0" indent="0">
              <a:lnSpc>
                <a:spcPct val="130000"/>
              </a:lnSpc>
              <a:buNone/>
            </a:pPr>
            <a:r>
              <a:rPr lang="en-US" sz="950" i="1" dirty="0">
                <a:solidFill>
                  <a:srgbClr val="4A607A"/>
                </a:solidFill>
                <a:latin typeface="Lato" pitchFamily="34" charset="0"/>
                <a:ea typeface="Lato" pitchFamily="34" charset="-122"/>
                <a:cs typeface="Lato" pitchFamily="34" charset="-120"/>
              </a:rPr>
              <a:t>Every space is designed for connection, calm, and everyday joy.</a:t>
            </a:r>
          </a:p>
        </p:txBody>
      </p:sp>
    </p:spTree>
    <p:extLst>
      <p:ext uri="{BB962C8B-B14F-4D97-AF65-F5344CB8AC3E}">
        <p14:creationId xmlns:p14="http://schemas.microsoft.com/office/powerpoint/2010/main" val="4007349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6BB02-9420-D5EF-9BE9-F7D9F2D739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5ACA6D-908D-480B-A44D-94D8504DED69}"/>
              </a:ext>
            </a:extLst>
          </p:cNvPr>
          <p:cNvSpPr>
            <a:spLocks noGrp="1"/>
          </p:cNvSpPr>
          <p:nvPr>
            <p:ph type="title"/>
          </p:nvPr>
        </p:nvSpPr>
        <p:spPr/>
        <p:txBody>
          <a:bodyPr>
            <a:normAutofit/>
          </a:bodyPr>
          <a:lstStyle/>
          <a:p>
            <a:pPr algn="ctr"/>
            <a:r>
              <a:rPr lang="en-GB" sz="8000" b="1" dirty="0">
                <a:latin typeface="Arial" panose="020B0604020202020204" pitchFamily="34" charset="0"/>
                <a:cs typeface="Arial" panose="020B0604020202020204" pitchFamily="34" charset="0"/>
              </a:rPr>
              <a:t>Insert 6</a:t>
            </a:r>
          </a:p>
        </p:txBody>
      </p:sp>
      <p:sp>
        <p:nvSpPr>
          <p:cNvPr id="3" name="Arrow: Down 2">
            <a:extLst>
              <a:ext uri="{FF2B5EF4-FFF2-40B4-BE49-F238E27FC236}">
                <a16:creationId xmlns:a16="http://schemas.microsoft.com/office/drawing/2014/main" id="{2FAB7532-A2EF-D78D-C9BE-1A7EE6124C55}"/>
              </a:ext>
            </a:extLst>
          </p:cNvPr>
          <p:cNvSpPr/>
          <p:nvPr/>
        </p:nvSpPr>
        <p:spPr>
          <a:xfrm>
            <a:off x="2618509" y="2272145"/>
            <a:ext cx="1620982" cy="2195945"/>
          </a:xfrm>
          <a:prstGeom prst="downArrow">
            <a:avLst>
              <a:gd name="adj1" fmla="val 27778"/>
              <a:gd name="adj2"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AA197DB-E017-32B9-719C-4710669C74C2}"/>
              </a:ext>
            </a:extLst>
          </p:cNvPr>
          <p:cNvSpPr/>
          <p:nvPr/>
        </p:nvSpPr>
        <p:spPr>
          <a:xfrm>
            <a:off x="0" y="1"/>
            <a:ext cx="6858000" cy="990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016853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4F05AEA-7AC6-3342-525E-1C2406D6E5C8}"/>
              </a:ext>
            </a:extLst>
          </p:cNvPr>
          <p:cNvSpPr/>
          <p:nvPr/>
        </p:nvSpPr>
        <p:spPr>
          <a:xfrm>
            <a:off x="4535" y="4298113"/>
            <a:ext cx="3424465" cy="5593622"/>
          </a:xfrm>
          <a:prstGeom prst="rect">
            <a:avLst/>
          </a:prstGeom>
          <a:solidFill>
            <a:srgbClr val="F7F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52A6EDA2-D4A0-773E-9BF5-CA9FF5C5D1D6}"/>
              </a:ext>
            </a:extLst>
          </p:cNvPr>
          <p:cNvPicPr>
            <a:picLocks noChangeAspect="1"/>
          </p:cNvPicPr>
          <p:nvPr/>
        </p:nvPicPr>
        <p:blipFill>
          <a:blip r:embed="rId3">
            <a:alphaModFix/>
          </a:blip>
          <a:srcRect l="3452" t="9106" r="3277" b="31078"/>
          <a:stretch>
            <a:fillRect/>
          </a:stretch>
        </p:blipFill>
        <p:spPr>
          <a:xfrm>
            <a:off x="0" y="0"/>
            <a:ext cx="6864287" cy="2880633"/>
          </a:xfrm>
          <a:prstGeom prst="rect">
            <a:avLst/>
          </a:prstGeom>
        </p:spPr>
      </p:pic>
      <p:sp>
        <p:nvSpPr>
          <p:cNvPr id="10" name="Text 7"/>
          <p:cNvSpPr/>
          <p:nvPr/>
        </p:nvSpPr>
        <p:spPr>
          <a:xfrm>
            <a:off x="320040" y="3006373"/>
            <a:ext cx="6035040" cy="228600"/>
          </a:xfrm>
          <a:prstGeom prst="rect">
            <a:avLst/>
          </a:prstGeom>
          <a:noFill/>
          <a:ln/>
        </p:spPr>
        <p:txBody>
          <a:bodyPr wrap="square" lIns="0" tIns="0" rIns="0" bIns="0" rtlCol="0" anchor="ctr"/>
          <a:lstStyle/>
          <a:p>
            <a:pPr marL="0" indent="0">
              <a:lnSpc>
                <a:spcPct val="130000"/>
              </a:lnSpc>
              <a:buNone/>
            </a:pPr>
            <a:r>
              <a:rPr lang="en-US" sz="1000" i="1" dirty="0">
                <a:solidFill>
                  <a:srgbClr val="4A607A"/>
                </a:solidFill>
                <a:latin typeface="Lato" pitchFamily="34" charset="0"/>
                <a:ea typeface="Lato" pitchFamily="34" charset="-122"/>
                <a:cs typeface="Lato" pitchFamily="34" charset="-120"/>
              </a:rPr>
              <a:t>Designed for Comfort. Built for Connection.</a:t>
            </a:r>
            <a:endParaRPr lang="en-US" sz="1000" dirty="0"/>
          </a:p>
        </p:txBody>
      </p:sp>
      <p:sp>
        <p:nvSpPr>
          <p:cNvPr id="11" name="Text 8"/>
          <p:cNvSpPr/>
          <p:nvPr/>
        </p:nvSpPr>
        <p:spPr>
          <a:xfrm>
            <a:off x="320040" y="3341657"/>
            <a:ext cx="6035040" cy="731520"/>
          </a:xfrm>
          <a:prstGeom prst="rect">
            <a:avLst/>
          </a:prstGeom>
          <a:noFill/>
          <a:ln/>
        </p:spPr>
        <p:txBody>
          <a:bodyPr wrap="square" lIns="0" tIns="0" rIns="0" bIns="0" rtlCol="0" anchor="ctr"/>
          <a:lstStyle/>
          <a:p>
            <a:pPr marL="0" indent="0">
              <a:lnSpc>
                <a:spcPct val="130000"/>
              </a:lnSpc>
              <a:spcAft>
                <a:spcPts val="600"/>
              </a:spcAft>
              <a:buNone/>
            </a:pPr>
            <a:r>
              <a:rPr lang="en-US" sz="1000" dirty="0">
                <a:solidFill>
                  <a:srgbClr val="374151"/>
                </a:solidFill>
                <a:latin typeface="Lato" pitchFamily="34" charset="0"/>
                <a:ea typeface="Lato" pitchFamily="34" charset="-122"/>
                <a:cs typeface="Lato" pitchFamily="34" charset="-120"/>
              </a:rPr>
              <a:t>At Chatham Waters Care Home, the environment is part of the care. Every space is designed for sensory comfort, emotional wellbeing, and everyday joy.</a:t>
            </a:r>
            <a:endParaRPr lang="en-US" sz="1000" dirty="0"/>
          </a:p>
          <a:p>
            <a:pPr marL="0" indent="0">
              <a:lnSpc>
                <a:spcPct val="130000"/>
              </a:lnSpc>
              <a:buNone/>
            </a:pPr>
            <a:r>
              <a:rPr lang="en-US" sz="1000" dirty="0">
                <a:solidFill>
                  <a:srgbClr val="374151"/>
                </a:solidFill>
                <a:latin typeface="Lato" pitchFamily="34" charset="0"/>
                <a:ea typeface="Lato" pitchFamily="34" charset="-122"/>
                <a:cs typeface="Lato" pitchFamily="34" charset="-120"/>
              </a:rPr>
              <a:t>Architecture, materials, and lighting work together to reduce anxiety, support orientation, and invite connection. This is a place to feel at home.</a:t>
            </a:r>
            <a:endParaRPr lang="en-US" sz="1000" dirty="0"/>
          </a:p>
        </p:txBody>
      </p:sp>
      <p:sp>
        <p:nvSpPr>
          <p:cNvPr id="14" name="Text 11"/>
          <p:cNvSpPr/>
          <p:nvPr/>
        </p:nvSpPr>
        <p:spPr>
          <a:xfrm>
            <a:off x="317500" y="4437746"/>
            <a:ext cx="2946400" cy="203200"/>
          </a:xfrm>
          <a:prstGeom prst="rect">
            <a:avLst/>
          </a:prstGeom>
          <a:noFill/>
          <a:ln/>
        </p:spPr>
        <p:txBody>
          <a:bodyPr wrap="square" lIns="0" tIns="0" rIns="0" bIns="0" rtlCol="0" anchor="ctr"/>
          <a:lstStyle/>
          <a:p>
            <a:pPr>
              <a:lnSpc>
                <a:spcPct val="120000"/>
              </a:lnSpc>
            </a:pPr>
            <a:r>
              <a:rPr lang="en-US" sz="800" b="1" kern="0" spc="350" dirty="0">
                <a:solidFill>
                  <a:srgbClr val="C9A84C"/>
                </a:solidFill>
                <a:latin typeface="Raleway" pitchFamily="34" charset="0"/>
                <a:ea typeface="Raleway" pitchFamily="34" charset="-122"/>
                <a:cs typeface="Raleway" pitchFamily="34" charset="-120"/>
              </a:rPr>
              <a:t>YOUR BEDROOM</a:t>
            </a:r>
          </a:p>
        </p:txBody>
      </p:sp>
      <p:sp>
        <p:nvSpPr>
          <p:cNvPr id="15" name="Text 12"/>
          <p:cNvSpPr/>
          <p:nvPr/>
        </p:nvSpPr>
        <p:spPr>
          <a:xfrm>
            <a:off x="317500" y="4742546"/>
            <a:ext cx="2946400" cy="2616200"/>
          </a:xfrm>
          <a:prstGeom prst="rect">
            <a:avLst/>
          </a:prstGeom>
          <a:noFill/>
          <a:ln/>
        </p:spPr>
        <p:txBody>
          <a:bodyPr wrap="square" lIns="0" tIns="0" rIns="0" bIns="0" rtlCol="0" anchor="t"/>
          <a:lstStyle/>
          <a:p>
            <a:pPr marL="0" indent="0">
              <a:lnSpc>
                <a:spcPct val="130000"/>
              </a:lnSpc>
              <a:spcAft>
                <a:spcPts val="600"/>
              </a:spcAft>
              <a:buNone/>
            </a:pPr>
            <a:r>
              <a:rPr lang="en-US" sz="1000" dirty="0">
                <a:solidFill>
                  <a:srgbClr val="374151"/>
                </a:solidFill>
                <a:latin typeface="Lato" pitchFamily="34" charset="0"/>
                <a:ea typeface="Lato" pitchFamily="34" charset="-122"/>
                <a:cs typeface="Lato" pitchFamily="34" charset="-120"/>
              </a:rPr>
              <a:t>Every resident has a private bedroom with a full ensuite shower room. Rooms are light-filled, very spacious, and finished for comfort and clarity.</a:t>
            </a:r>
          </a:p>
          <a:p>
            <a:pPr marL="0" indent="0">
              <a:lnSpc>
                <a:spcPct val="130000"/>
              </a:lnSpc>
              <a:spcAft>
                <a:spcPts val="300"/>
              </a:spcAft>
              <a:buNone/>
            </a:pPr>
            <a:r>
              <a:rPr lang="en-US" sz="1000" i="1" dirty="0">
                <a:solidFill>
                  <a:srgbClr val="4A607A"/>
                </a:solidFill>
                <a:latin typeface="Lato" pitchFamily="34" charset="0"/>
                <a:ea typeface="Lato" pitchFamily="34" charset="-122"/>
                <a:cs typeface="Lato" pitchFamily="34" charset="-120"/>
              </a:rPr>
              <a:t>Key features:</a:t>
            </a:r>
          </a:p>
          <a:p>
            <a:pPr marL="144000" indent="-144000">
              <a:lnSpc>
                <a:spcPct val="130000"/>
              </a:lnSpc>
              <a:spcAft>
                <a:spcPts val="400"/>
              </a:spcAft>
              <a:buClr>
                <a:srgbClr val="C9A84C"/>
              </a:buClr>
              <a:buSzPct val="70000"/>
              <a:buFont typeface="Arial" pitchFamily="34" charset="0"/>
              <a:buChar char="▪"/>
            </a:pPr>
            <a:r>
              <a:rPr lang="en-US" sz="1000" dirty="0">
                <a:solidFill>
                  <a:srgbClr val="374151"/>
                </a:solidFill>
                <a:latin typeface="Lato" pitchFamily="34" charset="0"/>
                <a:ea typeface="Lato" pitchFamily="34" charset="-122"/>
                <a:cs typeface="Lato" pitchFamily="34" charset="-120"/>
              </a:rPr>
              <a:t>Large windows, large beds, and easy navigation</a:t>
            </a:r>
          </a:p>
          <a:p>
            <a:pPr marL="144000" indent="-144000">
              <a:lnSpc>
                <a:spcPct val="130000"/>
              </a:lnSpc>
              <a:spcAft>
                <a:spcPts val="400"/>
              </a:spcAft>
              <a:buClr>
                <a:srgbClr val="C9A84C"/>
              </a:buClr>
              <a:buSzPct val="70000"/>
              <a:buFont typeface="Arial" pitchFamily="34" charset="0"/>
              <a:buChar char="▪"/>
            </a:pPr>
            <a:r>
              <a:rPr lang="en-US" sz="1000" dirty="0">
                <a:solidFill>
                  <a:srgbClr val="374151"/>
                </a:solidFill>
                <a:latin typeface="Lato" pitchFamily="34" charset="0"/>
                <a:ea typeface="Lato" pitchFamily="34" charset="-122"/>
                <a:cs typeface="Lato" pitchFamily="34" charset="-120"/>
              </a:rPr>
              <a:t>Level-access showering, grab rails, and non-slip surfaces</a:t>
            </a:r>
          </a:p>
          <a:p>
            <a:pPr marL="144000" indent="-144000">
              <a:lnSpc>
                <a:spcPct val="130000"/>
              </a:lnSpc>
              <a:spcAft>
                <a:spcPts val="400"/>
              </a:spcAft>
              <a:buClr>
                <a:srgbClr val="C9A84C"/>
              </a:buClr>
              <a:buSzPct val="70000"/>
              <a:buFont typeface="Arial" pitchFamily="34" charset="0"/>
              <a:buChar char="▪"/>
            </a:pPr>
            <a:r>
              <a:rPr lang="en-US" sz="1000" dirty="0">
                <a:solidFill>
                  <a:srgbClr val="374151"/>
                </a:solidFill>
                <a:latin typeface="Lato" pitchFamily="34" charset="0"/>
                <a:ea typeface="Lato" pitchFamily="34" charset="-122"/>
                <a:cs typeface="Lato" pitchFamily="34" charset="-120"/>
              </a:rPr>
              <a:t>Simple control of temperature and lighting</a:t>
            </a:r>
          </a:p>
          <a:p>
            <a:pPr marL="144000" indent="-144000">
              <a:lnSpc>
                <a:spcPct val="130000"/>
              </a:lnSpc>
              <a:spcAft>
                <a:spcPts val="400"/>
              </a:spcAft>
              <a:buClr>
                <a:srgbClr val="C9A84C"/>
              </a:buClr>
              <a:buSzPct val="70000"/>
              <a:buFont typeface="Arial" pitchFamily="34" charset="0"/>
              <a:buChar char="▪"/>
            </a:pPr>
            <a:r>
              <a:rPr lang="en-US" sz="1000" dirty="0">
                <a:solidFill>
                  <a:srgbClr val="374151"/>
                </a:solidFill>
                <a:latin typeface="Lato" pitchFamily="34" charset="0"/>
                <a:ea typeface="Lato" pitchFamily="34" charset="-122"/>
                <a:cs typeface="Lato" pitchFamily="34" charset="-120"/>
              </a:rPr>
              <a:t>Space to personalise with photos, artwork, and familiar items</a:t>
            </a:r>
          </a:p>
        </p:txBody>
      </p:sp>
      <p:sp>
        <p:nvSpPr>
          <p:cNvPr id="21" name="Text 18"/>
          <p:cNvSpPr/>
          <p:nvPr/>
        </p:nvSpPr>
        <p:spPr>
          <a:xfrm>
            <a:off x="3632200" y="4318000"/>
            <a:ext cx="2921000" cy="203200"/>
          </a:xfrm>
          <a:prstGeom prst="rect">
            <a:avLst/>
          </a:prstGeom>
          <a:noFill/>
          <a:ln/>
        </p:spPr>
        <p:txBody>
          <a:bodyPr wrap="square" lIns="0" tIns="0" rIns="0" bIns="0" rtlCol="0" anchor="ctr"/>
          <a:lstStyle/>
          <a:p>
            <a:pPr>
              <a:lnSpc>
                <a:spcPct val="120000"/>
              </a:lnSpc>
            </a:pPr>
            <a:r>
              <a:rPr lang="en-US" sz="800" b="1" kern="0" spc="350" dirty="0">
                <a:solidFill>
                  <a:srgbClr val="C9A84C"/>
                </a:solidFill>
                <a:latin typeface="Raleway" pitchFamily="34" charset="0"/>
                <a:ea typeface="Raleway" pitchFamily="34" charset="-122"/>
                <a:cs typeface="Raleway" pitchFamily="34" charset="-120"/>
              </a:rPr>
              <a:t>DESIGNED TO REDUCE ANXIETY</a:t>
            </a:r>
          </a:p>
        </p:txBody>
      </p:sp>
      <p:sp>
        <p:nvSpPr>
          <p:cNvPr id="22" name="Text 19"/>
          <p:cNvSpPr/>
          <p:nvPr/>
        </p:nvSpPr>
        <p:spPr>
          <a:xfrm>
            <a:off x="3632200" y="4622800"/>
            <a:ext cx="2921000" cy="4673600"/>
          </a:xfrm>
          <a:prstGeom prst="rect">
            <a:avLst/>
          </a:prstGeom>
          <a:noFill/>
          <a:ln/>
        </p:spPr>
        <p:txBody>
          <a:bodyPr wrap="square" lIns="0" tIns="0" rIns="0" bIns="0" rtlCol="0" anchor="t"/>
          <a:lstStyle/>
          <a:p>
            <a:pPr marL="0" indent="0">
              <a:lnSpc>
                <a:spcPct val="130000"/>
              </a:lnSpc>
              <a:spcAft>
                <a:spcPts val="600"/>
              </a:spcAft>
              <a:buNone/>
            </a:pPr>
            <a:r>
              <a:rPr lang="en-US" sz="1000" dirty="0">
                <a:solidFill>
                  <a:srgbClr val="374151"/>
                </a:solidFill>
                <a:latin typeface="Lato" pitchFamily="34" charset="0"/>
                <a:ea typeface="Lato" pitchFamily="34" charset="-122"/>
                <a:cs typeface="Lato" pitchFamily="34" charset="-120"/>
              </a:rPr>
              <a:t>We use colour, texture, lighting, and layout to reduce anxiety and support orientation. Every choice is informed by dementia research, best practice, accessibility standards, and lived experience.</a:t>
            </a:r>
          </a:p>
          <a:p>
            <a:pPr marL="0" indent="0">
              <a:lnSpc>
                <a:spcPct val="130000"/>
              </a:lnSpc>
              <a:spcAft>
                <a:spcPts val="300"/>
              </a:spcAft>
              <a:buNone/>
            </a:pPr>
            <a:r>
              <a:rPr lang="en-US" sz="1000" i="1" dirty="0">
                <a:solidFill>
                  <a:srgbClr val="4A607A"/>
                </a:solidFill>
                <a:latin typeface="Lato" pitchFamily="34" charset="0"/>
                <a:ea typeface="Lato" pitchFamily="34" charset="-122"/>
                <a:cs typeface="Lato" pitchFamily="34" charset="-120"/>
              </a:rPr>
              <a:t>Key design features:</a:t>
            </a:r>
          </a:p>
          <a:p>
            <a:pPr marL="0" indent="0">
              <a:lnSpc>
                <a:spcPct val="130000"/>
              </a:lnSpc>
              <a:spcAft>
                <a:spcPts val="300"/>
              </a:spcAft>
              <a:buNone/>
            </a:pPr>
            <a:endParaRPr lang="en-US" sz="900" i="1" dirty="0">
              <a:solidFill>
                <a:srgbClr val="4A607A"/>
              </a:solidFill>
              <a:latin typeface="Lato" pitchFamily="34" charset="0"/>
              <a:ea typeface="Lato" pitchFamily="34" charset="-122"/>
              <a:cs typeface="Lato" pitchFamily="34" charset="-120"/>
            </a:endParaRPr>
          </a:p>
          <a:p>
            <a:pPr marL="144000" indent="-144000">
              <a:lnSpc>
                <a:spcPct val="130000"/>
              </a:lnSpc>
              <a:spcAft>
                <a:spcPts val="400"/>
              </a:spcAft>
              <a:buClr>
                <a:srgbClr val="C9A84C"/>
              </a:buClr>
              <a:buSzPct val="70000"/>
              <a:buFont typeface="Arial" pitchFamily="34" charset="0"/>
              <a:buChar char="▪"/>
            </a:pPr>
            <a:r>
              <a:rPr lang="en-US" sz="1000" dirty="0">
                <a:solidFill>
                  <a:srgbClr val="374151"/>
                </a:solidFill>
                <a:latin typeface="Lato" pitchFamily="34" charset="0"/>
                <a:ea typeface="Lato" pitchFamily="34" charset="-122"/>
                <a:cs typeface="Lato" pitchFamily="34" charset="-120"/>
              </a:rPr>
              <a:t>Contrasting colours to distinguish doors, walls, and furniture</a:t>
            </a:r>
          </a:p>
          <a:p>
            <a:pPr marL="144000" indent="-144000">
              <a:lnSpc>
                <a:spcPct val="130000"/>
              </a:lnSpc>
              <a:spcAft>
                <a:spcPts val="400"/>
              </a:spcAft>
              <a:buClr>
                <a:srgbClr val="C9A84C"/>
              </a:buClr>
              <a:buSzPct val="70000"/>
              <a:buFont typeface="Arial" pitchFamily="34" charset="0"/>
              <a:buChar char="▪"/>
            </a:pPr>
            <a:r>
              <a:rPr lang="en-US" sz="1000" dirty="0">
                <a:solidFill>
                  <a:srgbClr val="374151"/>
                </a:solidFill>
                <a:latin typeface="Lato" pitchFamily="34" charset="0"/>
                <a:ea typeface="Lato" pitchFamily="34" charset="-122"/>
                <a:cs typeface="Lato" pitchFamily="34" charset="-120"/>
              </a:rPr>
              <a:t>Matte finishes to reduce glare and visual confusion</a:t>
            </a:r>
          </a:p>
          <a:p>
            <a:pPr marL="144000" indent="-144000">
              <a:lnSpc>
                <a:spcPct val="130000"/>
              </a:lnSpc>
              <a:spcAft>
                <a:spcPts val="400"/>
              </a:spcAft>
              <a:buClr>
                <a:srgbClr val="C9A84C"/>
              </a:buClr>
              <a:buSzPct val="70000"/>
              <a:buFont typeface="Arial" pitchFamily="34" charset="0"/>
              <a:buChar char="▪"/>
            </a:pPr>
            <a:r>
              <a:rPr lang="en-US" sz="1000" dirty="0">
                <a:solidFill>
                  <a:srgbClr val="374151"/>
                </a:solidFill>
                <a:latin typeface="Lato" pitchFamily="34" charset="0"/>
                <a:ea typeface="Lato" pitchFamily="34" charset="-122"/>
                <a:cs typeface="Lato" pitchFamily="34" charset="-120"/>
              </a:rPr>
              <a:t>Tactile handrails for sensory feedback and support</a:t>
            </a:r>
          </a:p>
          <a:p>
            <a:pPr marL="144000" indent="-144000">
              <a:lnSpc>
                <a:spcPct val="130000"/>
              </a:lnSpc>
              <a:spcAft>
                <a:spcPts val="400"/>
              </a:spcAft>
              <a:buClr>
                <a:srgbClr val="C9A84C"/>
              </a:buClr>
              <a:buSzPct val="70000"/>
              <a:buFont typeface="Arial" pitchFamily="34" charset="0"/>
              <a:buChar char="▪"/>
            </a:pPr>
            <a:r>
              <a:rPr lang="en-US" sz="1000" dirty="0">
                <a:solidFill>
                  <a:srgbClr val="374151"/>
                </a:solidFill>
                <a:latin typeface="Lato" pitchFamily="34" charset="0"/>
                <a:ea typeface="Lato" pitchFamily="34" charset="-122"/>
                <a:cs typeface="Lato" pitchFamily="34" charset="-120"/>
              </a:rPr>
              <a:t>Consistent layouts for easier wayfinding and memory</a:t>
            </a:r>
          </a:p>
          <a:p>
            <a:pPr marL="144000" indent="-144000">
              <a:lnSpc>
                <a:spcPct val="130000"/>
              </a:lnSpc>
              <a:spcAft>
                <a:spcPts val="400"/>
              </a:spcAft>
              <a:buClr>
                <a:srgbClr val="C9A84C"/>
              </a:buClr>
              <a:buSzPct val="70000"/>
              <a:buFont typeface="Arial" pitchFamily="34" charset="0"/>
              <a:buChar char="▪"/>
            </a:pPr>
            <a:r>
              <a:rPr lang="en-US" sz="1000" dirty="0">
                <a:solidFill>
                  <a:srgbClr val="374151"/>
                </a:solidFill>
                <a:latin typeface="Lato" pitchFamily="34" charset="0"/>
                <a:ea typeface="Lato" pitchFamily="34" charset="-122"/>
                <a:cs typeface="Lato" pitchFamily="34" charset="-120"/>
              </a:rPr>
              <a:t>Maximised natural light throughout the building</a:t>
            </a:r>
          </a:p>
          <a:p>
            <a:pPr marL="144000" indent="-144000">
              <a:lnSpc>
                <a:spcPct val="130000"/>
              </a:lnSpc>
              <a:spcAft>
                <a:spcPts val="400"/>
              </a:spcAft>
              <a:buClr>
                <a:srgbClr val="C9A84C"/>
              </a:buClr>
              <a:buSzPct val="70000"/>
              <a:buFont typeface="Arial" pitchFamily="34" charset="0"/>
              <a:buChar char="▪"/>
            </a:pPr>
            <a:r>
              <a:rPr lang="en-US" sz="1000" dirty="0">
                <a:solidFill>
                  <a:srgbClr val="374151"/>
                </a:solidFill>
                <a:latin typeface="Lato" pitchFamily="34" charset="0"/>
                <a:ea typeface="Lato" pitchFamily="34" charset="-122"/>
                <a:cs typeface="Lato" pitchFamily="34" charset="-120"/>
              </a:rPr>
              <a:t>Warm, adjustable artificial lighting</a:t>
            </a:r>
          </a:p>
          <a:p>
            <a:pPr marL="144000" indent="-144000">
              <a:lnSpc>
                <a:spcPct val="130000"/>
              </a:lnSpc>
              <a:spcAft>
                <a:spcPts val="400"/>
              </a:spcAft>
              <a:buClr>
                <a:srgbClr val="C9A84C"/>
              </a:buClr>
              <a:buSzPct val="70000"/>
              <a:buFont typeface="Arial" pitchFamily="34" charset="0"/>
              <a:buChar char="▪"/>
            </a:pPr>
            <a:r>
              <a:rPr lang="en-US" sz="1000" dirty="0">
                <a:solidFill>
                  <a:srgbClr val="374151"/>
                </a:solidFill>
                <a:latin typeface="Lato" pitchFamily="34" charset="0"/>
                <a:ea typeface="Lato" pitchFamily="34" charset="-122"/>
                <a:cs typeface="Lato" pitchFamily="34" charset="-120"/>
              </a:rPr>
              <a:t>Acoustic materials that soften background noise</a:t>
            </a:r>
          </a:p>
          <a:p>
            <a:pPr marL="144000" indent="-144000">
              <a:lnSpc>
                <a:spcPct val="130000"/>
              </a:lnSpc>
              <a:spcAft>
                <a:spcPts val="400"/>
              </a:spcAft>
              <a:buClr>
                <a:srgbClr val="C9A84C"/>
              </a:buClr>
              <a:buSzPct val="70000"/>
              <a:buFont typeface="Arial" pitchFamily="34" charset="0"/>
              <a:buChar char="▪"/>
            </a:pPr>
            <a:r>
              <a:rPr lang="en-US" sz="1000" dirty="0">
                <a:solidFill>
                  <a:srgbClr val="374151"/>
                </a:solidFill>
                <a:latin typeface="Lato" pitchFamily="34" charset="0"/>
                <a:ea typeface="Lato" pitchFamily="34" charset="-122"/>
                <a:cs typeface="Lato" pitchFamily="34" charset="-120"/>
              </a:rPr>
              <a:t>Familiar cues, such as domestic-style kitchens</a:t>
            </a:r>
          </a:p>
          <a:p>
            <a:pPr marL="0" indent="0">
              <a:lnSpc>
                <a:spcPct val="130000"/>
              </a:lnSpc>
              <a:spcBef>
                <a:spcPts val="400"/>
              </a:spcBef>
              <a:buNone/>
            </a:pPr>
            <a:endParaRPr lang="en-US" sz="200" i="1" dirty="0">
              <a:solidFill>
                <a:srgbClr val="4A607A"/>
              </a:solidFill>
              <a:latin typeface="Lato" pitchFamily="34" charset="0"/>
              <a:ea typeface="Lato" pitchFamily="34" charset="-122"/>
              <a:cs typeface="Lato" pitchFamily="34" charset="-120"/>
            </a:endParaRPr>
          </a:p>
          <a:p>
            <a:pPr marL="0" indent="0">
              <a:lnSpc>
                <a:spcPct val="130000"/>
              </a:lnSpc>
              <a:spcBef>
                <a:spcPts val="400"/>
              </a:spcBef>
              <a:buNone/>
            </a:pPr>
            <a:r>
              <a:rPr lang="en-US" sz="1000" i="1" dirty="0">
                <a:solidFill>
                  <a:srgbClr val="4A607A"/>
                </a:solidFill>
                <a:latin typeface="Lato" pitchFamily="34" charset="0"/>
                <a:ea typeface="Lato" pitchFamily="34" charset="-122"/>
                <a:cs typeface="Lato" pitchFamily="34" charset="-120"/>
              </a:rPr>
              <a:t>The environment works quietly in the background, supporting wellbeing without drawing attention to itself.</a:t>
            </a:r>
          </a:p>
        </p:txBody>
      </p:sp>
      <p:sp>
        <p:nvSpPr>
          <p:cNvPr id="5" name="Shape 0">
            <a:extLst>
              <a:ext uri="{FF2B5EF4-FFF2-40B4-BE49-F238E27FC236}">
                <a16:creationId xmlns:a16="http://schemas.microsoft.com/office/drawing/2014/main" id="{FF0C3BE8-0C1E-78B6-1292-5A8BF7AEDFDE}"/>
              </a:ext>
            </a:extLst>
          </p:cNvPr>
          <p:cNvSpPr/>
          <p:nvPr/>
        </p:nvSpPr>
        <p:spPr>
          <a:xfrm flipH="1" flipV="1">
            <a:off x="1" y="2067719"/>
            <a:ext cx="6857999" cy="832802"/>
          </a:xfrm>
          <a:prstGeom prst="flowChartDocument">
            <a:avLst/>
          </a:prstGeom>
          <a:solidFill>
            <a:srgbClr val="16223C">
              <a:alpha val="87843"/>
            </a:srgbClr>
          </a:solidFill>
          <a:ln/>
        </p:spPr>
        <p:txBody>
          <a:bodyPr/>
          <a:lstStyle/>
          <a:p>
            <a:endParaRPr lang="en-GB" dirty="0"/>
          </a:p>
        </p:txBody>
      </p:sp>
      <p:sp>
        <p:nvSpPr>
          <p:cNvPr id="34" name="Text 1">
            <a:extLst>
              <a:ext uri="{FF2B5EF4-FFF2-40B4-BE49-F238E27FC236}">
                <a16:creationId xmlns:a16="http://schemas.microsoft.com/office/drawing/2014/main" id="{C13F609F-994F-1DB4-BCD0-FCEE7889F235}"/>
              </a:ext>
            </a:extLst>
          </p:cNvPr>
          <p:cNvSpPr/>
          <p:nvPr/>
        </p:nvSpPr>
        <p:spPr>
          <a:xfrm>
            <a:off x="302893" y="2266032"/>
            <a:ext cx="5354229" cy="502920"/>
          </a:xfrm>
          <a:prstGeom prst="rect">
            <a:avLst/>
          </a:prstGeom>
          <a:noFill/>
          <a:ln/>
        </p:spPr>
        <p:txBody>
          <a:bodyPr wrap="square" lIns="0" tIns="0" rIns="0" bIns="0" rtlCol="0" anchor="ctr"/>
          <a:lstStyle/>
          <a:p>
            <a:r>
              <a:rPr lang="en-US" sz="2200" b="1" dirty="0">
                <a:solidFill>
                  <a:srgbClr val="FFFFFF"/>
                </a:solidFill>
                <a:latin typeface="Raleway" pitchFamily="34" charset="0"/>
                <a:ea typeface="Raleway" pitchFamily="34" charset="-122"/>
                <a:cs typeface="Raleway" pitchFamily="34" charset="-120"/>
              </a:rPr>
              <a:t>Your Home</a:t>
            </a:r>
          </a:p>
        </p:txBody>
      </p:sp>
      <p:pic>
        <p:nvPicPr>
          <p:cNvPr id="35" name="Image 1">
            <a:extLst>
              <a:ext uri="{FF2B5EF4-FFF2-40B4-BE49-F238E27FC236}">
                <a16:creationId xmlns:a16="http://schemas.microsoft.com/office/drawing/2014/main" id="{F54ECC0A-3012-09EB-4A63-882029D62A9D}"/>
              </a:ext>
            </a:extLst>
          </p:cNvPr>
          <p:cNvPicPr>
            <a:picLocks noChangeAspect="1"/>
          </p:cNvPicPr>
          <p:nvPr/>
        </p:nvPicPr>
        <p:blipFill>
          <a:blip r:embed="rId4"/>
          <a:srcRect/>
          <a:stretch/>
        </p:blipFill>
        <p:spPr>
          <a:xfrm>
            <a:off x="5828202" y="2204052"/>
            <a:ext cx="962611" cy="607316"/>
          </a:xfrm>
          <a:prstGeom prst="rect">
            <a:avLst/>
          </a:prstGeom>
        </p:spPr>
      </p:pic>
      <p:sp>
        <p:nvSpPr>
          <p:cNvPr id="2" name="Shape 20">
            <a:extLst>
              <a:ext uri="{FF2B5EF4-FFF2-40B4-BE49-F238E27FC236}">
                <a16:creationId xmlns:a16="http://schemas.microsoft.com/office/drawing/2014/main" id="{DDF57403-59D2-6E9D-6283-A69F5F18B24A}"/>
              </a:ext>
            </a:extLst>
          </p:cNvPr>
          <p:cNvSpPr/>
          <p:nvPr/>
        </p:nvSpPr>
        <p:spPr>
          <a:xfrm>
            <a:off x="1" y="9435630"/>
            <a:ext cx="6858000" cy="470369"/>
          </a:xfrm>
          <a:prstGeom prst="rect">
            <a:avLst/>
          </a:prstGeom>
          <a:solidFill>
            <a:srgbClr val="16223C"/>
          </a:solidFill>
          <a:ln/>
        </p:spPr>
        <p:txBody>
          <a:bodyPr/>
          <a:lstStyle/>
          <a:p>
            <a:endParaRPr lang="en-GB" dirty="0"/>
          </a:p>
        </p:txBody>
      </p:sp>
      <p:sp>
        <p:nvSpPr>
          <p:cNvPr id="3" name="Text 21">
            <a:extLst>
              <a:ext uri="{FF2B5EF4-FFF2-40B4-BE49-F238E27FC236}">
                <a16:creationId xmlns:a16="http://schemas.microsoft.com/office/drawing/2014/main" id="{43C7CCB8-E0E4-A538-DBC1-547F2D7E7748}"/>
              </a:ext>
            </a:extLst>
          </p:cNvPr>
          <p:cNvSpPr/>
          <p:nvPr/>
        </p:nvSpPr>
        <p:spPr>
          <a:xfrm>
            <a:off x="302895" y="9511709"/>
            <a:ext cx="3550920" cy="365760"/>
          </a:xfrm>
          <a:prstGeom prst="rect">
            <a:avLst/>
          </a:prstGeom>
          <a:noFill/>
          <a:ln/>
        </p:spPr>
        <p:txBody>
          <a:bodyPr wrap="square" lIns="0" tIns="0" rIns="0" bIns="0" rtlCol="0" anchor="ctr"/>
          <a:lstStyle/>
          <a:p>
            <a:pPr algn="l">
              <a:lnSpc>
                <a:spcPct val="100000"/>
              </a:lnSpc>
              <a:spcAft>
                <a:spcPts val="100"/>
              </a:spcAft>
            </a:pPr>
            <a:r>
              <a:rPr lang="en-US" sz="700" b="1" kern="0" spc="150" dirty="0">
                <a:solidFill>
                  <a:srgbClr val="C9A84C"/>
                </a:solidFill>
                <a:latin typeface="Raleway" pitchFamily="34" charset="0"/>
                <a:ea typeface="Raleway" pitchFamily="34" charset="-122"/>
                <a:cs typeface="Raleway" pitchFamily="34" charset="-120"/>
              </a:rPr>
              <a:t>OPENING SUMMER 2026</a:t>
            </a:r>
          </a:p>
          <a:p>
            <a:pPr algn="l">
              <a:lnSpc>
                <a:spcPct val="100000"/>
              </a:lnSpc>
            </a:pPr>
            <a:r>
              <a:rPr lang="en-US" sz="800" dirty="0">
                <a:solidFill>
                  <a:srgbClr val="FFFFFF">
                    <a:alpha val="65000"/>
                  </a:srgbClr>
                </a:solidFill>
                <a:latin typeface="Lato" pitchFamily="34" charset="0"/>
                <a:ea typeface="Lato" pitchFamily="34" charset="-122"/>
                <a:cs typeface="Lato" pitchFamily="34" charset="-120"/>
              </a:rPr>
              <a:t>01634 623548 · info@chathamwaterscarehome.co.uk</a:t>
            </a:r>
          </a:p>
        </p:txBody>
      </p:sp>
      <p:sp>
        <p:nvSpPr>
          <p:cNvPr id="4" name="Text 22">
            <a:extLst>
              <a:ext uri="{FF2B5EF4-FFF2-40B4-BE49-F238E27FC236}">
                <a16:creationId xmlns:a16="http://schemas.microsoft.com/office/drawing/2014/main" id="{8F8EB542-D097-8143-D64B-96B3EFDE5F02}"/>
              </a:ext>
            </a:extLst>
          </p:cNvPr>
          <p:cNvSpPr/>
          <p:nvPr/>
        </p:nvSpPr>
        <p:spPr>
          <a:xfrm>
            <a:off x="3917823" y="9492720"/>
            <a:ext cx="2620138" cy="403738"/>
          </a:xfrm>
          <a:prstGeom prst="rect">
            <a:avLst/>
          </a:prstGeom>
          <a:noFill/>
          <a:ln/>
        </p:spPr>
        <p:txBody>
          <a:bodyPr wrap="square" lIns="0" tIns="0" rIns="0" bIns="0" rtlCol="0" anchor="ctr"/>
          <a:lstStyle/>
          <a:p>
            <a:pPr algn="r">
              <a:lnSpc>
                <a:spcPct val="100000"/>
              </a:lnSpc>
              <a:spcAft>
                <a:spcPts val="100"/>
              </a:spcAft>
            </a:pPr>
            <a:r>
              <a:rPr lang="en-US" sz="700" b="1" kern="0" spc="150" dirty="0">
                <a:solidFill>
                  <a:srgbClr val="C9A84C"/>
                </a:solidFill>
                <a:latin typeface="Raleway" pitchFamily="34" charset="0"/>
                <a:ea typeface="Raleway" pitchFamily="34" charset="-122"/>
                <a:cs typeface="Raleway" pitchFamily="34" charset="-120"/>
              </a:rPr>
              <a:t>REGISTER INTEREST</a:t>
            </a:r>
          </a:p>
          <a:p>
            <a:pPr algn="r">
              <a:lnSpc>
                <a:spcPct val="100000"/>
              </a:lnSpc>
            </a:pPr>
            <a:r>
              <a:rPr lang="en-US" sz="800" b="1" kern="0" spc="200" dirty="0">
                <a:solidFill>
                  <a:srgbClr val="FFFFFF">
                    <a:alpha val="65000"/>
                  </a:srgbClr>
                </a:solidFill>
                <a:latin typeface="Raleway" pitchFamily="34" charset="0"/>
                <a:ea typeface="Raleway" pitchFamily="34" charset="-122"/>
                <a:cs typeface="Raleway" pitchFamily="34" charset="-120"/>
              </a:rPr>
              <a:t>CHATHAMWATERSCAREHOME.CO.UK</a:t>
            </a:r>
          </a:p>
        </p:txBody>
      </p:sp>
      <p:sp>
        <p:nvSpPr>
          <p:cNvPr id="90" name="Kicker Rule 90"/>
          <p:cNvSpPr/>
          <p:nvPr/>
        </p:nvSpPr>
        <p:spPr>
          <a:xfrm>
            <a:off x="317500" y="4653646"/>
            <a:ext cx="457200" cy="25400"/>
          </a:xfrm>
          <a:prstGeom prst="rect">
            <a:avLst/>
          </a:prstGeom>
          <a:solidFill>
            <a:srgbClr val="C9A84C"/>
          </a:solidFill>
          <a:ln>
            <a:noFill/>
          </a:ln>
        </p:spPr>
        <p:txBody>
          <a:bodyPr/>
          <a:lstStyle/>
          <a:p>
            <a:endParaRPr lang="en-US"/>
          </a:p>
        </p:txBody>
      </p:sp>
      <p:sp>
        <p:nvSpPr>
          <p:cNvPr id="91" name="Kicker Rule 91"/>
          <p:cNvSpPr/>
          <p:nvPr/>
        </p:nvSpPr>
        <p:spPr>
          <a:xfrm>
            <a:off x="3632200" y="4533900"/>
            <a:ext cx="457200" cy="25400"/>
          </a:xfrm>
          <a:prstGeom prst="rect">
            <a:avLst/>
          </a:prstGeom>
          <a:solidFill>
            <a:srgbClr val="C9A84C"/>
          </a:solidFill>
          <a:ln>
            <a:noFill/>
          </a:ln>
        </p:spPr>
        <p:txBody>
          <a:bodyPr/>
          <a:lstStyle/>
          <a:p>
            <a:endParaRPr lang="en-US"/>
          </a:p>
        </p:txBody>
      </p:sp>
      <p:pic>
        <p:nvPicPr>
          <p:cNvPr id="8" name="Picture 7">
            <a:extLst>
              <a:ext uri="{FF2B5EF4-FFF2-40B4-BE49-F238E27FC236}">
                <a16:creationId xmlns:a16="http://schemas.microsoft.com/office/drawing/2014/main" id="{77171AC0-B183-013D-897E-A9552E87E543}"/>
              </a:ext>
            </a:extLst>
          </p:cNvPr>
          <p:cNvPicPr>
            <a:picLocks noChangeAspect="1"/>
          </p:cNvPicPr>
          <p:nvPr/>
        </p:nvPicPr>
        <p:blipFill>
          <a:blip r:embed="rId5"/>
          <a:srcRect b="16811"/>
          <a:stretch>
            <a:fillRect/>
          </a:stretch>
        </p:blipFill>
        <p:spPr>
          <a:xfrm>
            <a:off x="253492" y="7239000"/>
            <a:ext cx="1518290" cy="2196630"/>
          </a:xfrm>
          <a:prstGeom prst="rect">
            <a:avLst/>
          </a:prstGeom>
        </p:spPr>
      </p:pic>
      <p:sp>
        <p:nvSpPr>
          <p:cNvPr id="12" name="TextBox 11">
            <a:extLst>
              <a:ext uri="{FF2B5EF4-FFF2-40B4-BE49-F238E27FC236}">
                <a16:creationId xmlns:a16="http://schemas.microsoft.com/office/drawing/2014/main" id="{FC9163C0-AA96-D031-2EB6-286535222DDA}"/>
              </a:ext>
            </a:extLst>
          </p:cNvPr>
          <p:cNvSpPr txBox="1"/>
          <p:nvPr/>
        </p:nvSpPr>
        <p:spPr>
          <a:xfrm>
            <a:off x="1972733" y="7275334"/>
            <a:ext cx="1211054" cy="2021066"/>
          </a:xfrm>
          <a:prstGeom prst="rect">
            <a:avLst/>
          </a:prstGeom>
          <a:noFill/>
          <a:ln/>
        </p:spPr>
        <p:txBody>
          <a:bodyPr wrap="square" lIns="0" tIns="0" rIns="0" bIns="0" rtlCol="0" anchor="ctr"/>
          <a:lstStyle>
            <a:defPPr>
              <a:defRPr lang="en-US"/>
            </a:defPPr>
            <a:lvl1pPr indent="0">
              <a:lnSpc>
                <a:spcPct val="130000"/>
              </a:lnSpc>
              <a:spcBef>
                <a:spcPts val="300"/>
              </a:spcBef>
              <a:buNone/>
              <a:defRPr sz="1400" i="1">
                <a:solidFill>
                  <a:srgbClr val="C9A84C"/>
                </a:solidFill>
                <a:latin typeface="Lato" pitchFamily="34" charset="0"/>
                <a:ea typeface="Lato" pitchFamily="34" charset="-122"/>
                <a:cs typeface="Lato" pitchFamily="34" charset="-120"/>
              </a:defRPr>
            </a:lvl1pPr>
          </a:lstStyle>
          <a:p>
            <a:pPr algn="r"/>
            <a:r>
              <a:rPr lang="en-US" dirty="0"/>
              <a:t>This is your room and your home, designed to feel that way from the moment you arrive.</a:t>
            </a:r>
          </a:p>
        </p:txBody>
      </p:sp>
    </p:spTree>
    <p:extLst>
      <p:ext uri="{BB962C8B-B14F-4D97-AF65-F5344CB8AC3E}">
        <p14:creationId xmlns:p14="http://schemas.microsoft.com/office/powerpoint/2010/main" val="4169247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1"/>
          <p:cNvSpPr/>
          <p:nvPr/>
        </p:nvSpPr>
        <p:spPr>
          <a:xfrm>
            <a:off x="0" y="1188720"/>
            <a:ext cx="6858000" cy="548640"/>
          </a:xfrm>
          <a:prstGeom prst="rect">
            <a:avLst/>
          </a:prstGeom>
          <a:noFill/>
          <a:ln/>
        </p:spPr>
        <p:txBody>
          <a:bodyPr wrap="square" rtlCol="0" anchor="ctr"/>
          <a:lstStyle/>
          <a:p>
            <a:pPr marL="0" indent="0" algn="ctr">
              <a:buNone/>
            </a:pPr>
            <a:r>
              <a:rPr lang="en-US" sz="1100" dirty="0">
                <a:solidFill>
                  <a:srgbClr val="888888"/>
                </a:solidFill>
                <a:latin typeface="Lato" pitchFamily="34" charset="0"/>
                <a:ea typeface="Lato" pitchFamily="34" charset="-122"/>
                <a:cs typeface="Lato" pitchFamily="34" charset="-120"/>
              </a:rPr>
              <a:t>[HERO: Accessibility / garden image — swap in PowerPoint]</a:t>
            </a:r>
            <a:endParaRPr lang="en-US" sz="1100" dirty="0"/>
          </a:p>
        </p:txBody>
      </p:sp>
      <p:sp>
        <p:nvSpPr>
          <p:cNvPr id="12" name="Text 9"/>
          <p:cNvSpPr/>
          <p:nvPr/>
        </p:nvSpPr>
        <p:spPr>
          <a:xfrm>
            <a:off x="317500" y="3306237"/>
            <a:ext cx="2946400" cy="203200"/>
          </a:xfrm>
          <a:prstGeom prst="rect">
            <a:avLst/>
          </a:prstGeom>
          <a:noFill/>
          <a:ln/>
        </p:spPr>
        <p:txBody>
          <a:bodyPr wrap="square" lIns="0" tIns="0" rIns="0" bIns="0" rtlCol="0" anchor="ctr"/>
          <a:lstStyle/>
          <a:p>
            <a:pPr>
              <a:lnSpc>
                <a:spcPct val="120000"/>
              </a:lnSpc>
            </a:pPr>
            <a:r>
              <a:rPr lang="en-US" sz="800" b="1" kern="0" spc="350" dirty="0">
                <a:solidFill>
                  <a:srgbClr val="C9A84C"/>
                </a:solidFill>
                <a:latin typeface="Raleway" pitchFamily="34" charset="0"/>
                <a:ea typeface="Raleway" pitchFamily="34" charset="-122"/>
                <a:cs typeface="Raleway" pitchFamily="34" charset="-120"/>
              </a:rPr>
              <a:t>BUILT FOR ALL ABILITIES</a:t>
            </a:r>
          </a:p>
        </p:txBody>
      </p:sp>
      <p:sp>
        <p:nvSpPr>
          <p:cNvPr id="13" name="Text 10"/>
          <p:cNvSpPr/>
          <p:nvPr/>
        </p:nvSpPr>
        <p:spPr>
          <a:xfrm>
            <a:off x="317500" y="3611037"/>
            <a:ext cx="2946400" cy="2667000"/>
          </a:xfrm>
          <a:prstGeom prst="rect">
            <a:avLst/>
          </a:prstGeom>
          <a:noFill/>
          <a:ln/>
        </p:spPr>
        <p:txBody>
          <a:bodyPr wrap="square" lIns="0" tIns="0" rIns="0" bIns="0" rtlCol="0" anchor="t"/>
          <a:lstStyle/>
          <a:p>
            <a:pPr marL="0" indent="0">
              <a:lnSpc>
                <a:spcPct val="130000"/>
              </a:lnSpc>
              <a:spcAft>
                <a:spcPts val="600"/>
              </a:spcAft>
              <a:buNone/>
            </a:pPr>
            <a:r>
              <a:rPr lang="en-US" sz="1000" dirty="0">
                <a:solidFill>
                  <a:srgbClr val="374151"/>
                </a:solidFill>
                <a:latin typeface="Lato" pitchFamily="34" charset="0"/>
                <a:ea typeface="Lato" pitchFamily="34" charset="-122"/>
                <a:cs typeface="Lato" pitchFamily="34" charset="-120"/>
              </a:rPr>
              <a:t>Our building is fully step-free, with wide corridors, lift access, and wheelchair-friendly communal spaces. Doors accommodate mobility aids, handrails support indoor and outdoor routes, and seating is placed throughout for rest.</a:t>
            </a:r>
          </a:p>
          <a:p>
            <a:pPr marL="144000" indent="-144000">
              <a:lnSpc>
                <a:spcPct val="130000"/>
              </a:lnSpc>
              <a:spcAft>
                <a:spcPts val="400"/>
              </a:spcAft>
              <a:buClr>
                <a:srgbClr val="C9A84C"/>
              </a:buClr>
              <a:buSzPct val="70000"/>
              <a:buFont typeface="Arial" pitchFamily="34" charset="0"/>
              <a:buChar char="▪"/>
            </a:pPr>
            <a:r>
              <a:rPr lang="en-US" sz="1000" dirty="0">
                <a:solidFill>
                  <a:srgbClr val="374151"/>
                </a:solidFill>
                <a:latin typeface="Lato" pitchFamily="34" charset="0"/>
                <a:ea typeface="Lato" pitchFamily="34" charset="-122"/>
                <a:cs typeface="Lato" pitchFamily="34" charset="-120"/>
              </a:rPr>
              <a:t>Clear, high-contrast signage with pictorial cues</a:t>
            </a:r>
          </a:p>
          <a:p>
            <a:pPr marL="144000" indent="-144000">
              <a:lnSpc>
                <a:spcPct val="130000"/>
              </a:lnSpc>
              <a:spcAft>
                <a:spcPts val="400"/>
              </a:spcAft>
              <a:buClr>
                <a:srgbClr val="C9A84C"/>
              </a:buClr>
              <a:buSzPct val="70000"/>
              <a:buFont typeface="Arial" pitchFamily="34" charset="0"/>
              <a:buChar char="▪"/>
            </a:pPr>
            <a:r>
              <a:rPr lang="en-US" sz="1000" dirty="0">
                <a:solidFill>
                  <a:srgbClr val="374151"/>
                </a:solidFill>
                <a:latin typeface="Lato" pitchFamily="34" charset="0"/>
                <a:ea typeface="Lato" pitchFamily="34" charset="-122"/>
                <a:cs typeface="Lato" pitchFamily="34" charset="-120"/>
              </a:rPr>
              <a:t>Textured flooring to signal transitions</a:t>
            </a:r>
          </a:p>
          <a:p>
            <a:pPr marL="144000" indent="-144000">
              <a:lnSpc>
                <a:spcPct val="130000"/>
              </a:lnSpc>
              <a:spcAft>
                <a:spcPts val="400"/>
              </a:spcAft>
              <a:buClr>
                <a:srgbClr val="C9A84C"/>
              </a:buClr>
              <a:buSzPct val="70000"/>
              <a:buFont typeface="Arial" pitchFamily="34" charset="0"/>
              <a:buChar char="▪"/>
            </a:pPr>
            <a:r>
              <a:rPr lang="en-US" sz="1000" dirty="0">
                <a:solidFill>
                  <a:srgbClr val="374151"/>
                </a:solidFill>
                <a:latin typeface="Lato" pitchFamily="34" charset="0"/>
                <a:ea typeface="Lato" pitchFamily="34" charset="-122"/>
                <a:cs typeface="Lato" pitchFamily="34" charset="-120"/>
              </a:rPr>
              <a:t>Consistent lighting to reduce disorientation</a:t>
            </a:r>
          </a:p>
        </p:txBody>
      </p:sp>
      <p:sp>
        <p:nvSpPr>
          <p:cNvPr id="17" name="Text 14"/>
          <p:cNvSpPr/>
          <p:nvPr/>
        </p:nvSpPr>
        <p:spPr>
          <a:xfrm>
            <a:off x="3632200" y="3306237"/>
            <a:ext cx="2921000" cy="203200"/>
          </a:xfrm>
          <a:prstGeom prst="rect">
            <a:avLst/>
          </a:prstGeom>
          <a:noFill/>
          <a:ln/>
        </p:spPr>
        <p:txBody>
          <a:bodyPr wrap="square" lIns="0" tIns="0" rIns="0" bIns="0" rtlCol="0" anchor="ctr"/>
          <a:lstStyle/>
          <a:p>
            <a:pPr>
              <a:lnSpc>
                <a:spcPct val="120000"/>
              </a:lnSpc>
            </a:pPr>
            <a:r>
              <a:rPr lang="en-US" sz="800" b="1" kern="0" spc="350" dirty="0">
                <a:solidFill>
                  <a:srgbClr val="C9A84C"/>
                </a:solidFill>
                <a:latin typeface="Raleway" pitchFamily="34" charset="0"/>
                <a:ea typeface="Raleway" pitchFamily="34" charset="-122"/>
                <a:cs typeface="Raleway" pitchFamily="34" charset="-120"/>
              </a:rPr>
              <a:t>GARDEN SPACES</a:t>
            </a:r>
          </a:p>
        </p:txBody>
      </p:sp>
      <p:sp>
        <p:nvSpPr>
          <p:cNvPr id="18" name="Text 15"/>
          <p:cNvSpPr/>
          <p:nvPr/>
        </p:nvSpPr>
        <p:spPr>
          <a:xfrm>
            <a:off x="3632200" y="3611037"/>
            <a:ext cx="2921000" cy="2667000"/>
          </a:xfrm>
          <a:prstGeom prst="rect">
            <a:avLst/>
          </a:prstGeom>
          <a:noFill/>
          <a:ln/>
        </p:spPr>
        <p:txBody>
          <a:bodyPr wrap="square" lIns="0" tIns="0" rIns="0" bIns="0" rtlCol="0" anchor="t"/>
          <a:lstStyle/>
          <a:p>
            <a:pPr marL="0" indent="0">
              <a:lnSpc>
                <a:spcPct val="130000"/>
              </a:lnSpc>
              <a:spcAft>
                <a:spcPts val="600"/>
              </a:spcAft>
              <a:buNone/>
            </a:pPr>
            <a:r>
              <a:rPr lang="en-US" sz="1000" dirty="0">
                <a:solidFill>
                  <a:srgbClr val="374151"/>
                </a:solidFill>
                <a:latin typeface="Lato" pitchFamily="34" charset="0"/>
                <a:ea typeface="Lato" pitchFamily="34" charset="-122"/>
                <a:cs typeface="Lato" pitchFamily="34" charset="-120"/>
              </a:rPr>
              <a:t>Our rooftop garden and external terraces offer peaceful retreats with views across the water.</a:t>
            </a:r>
          </a:p>
          <a:p>
            <a:pPr marL="144000" indent="-144000">
              <a:lnSpc>
                <a:spcPct val="130000"/>
              </a:lnSpc>
              <a:spcAft>
                <a:spcPts val="400"/>
              </a:spcAft>
              <a:buClr>
                <a:srgbClr val="C9A84C"/>
              </a:buClr>
              <a:buSzPct val="70000"/>
              <a:buFont typeface="Arial" pitchFamily="34" charset="0"/>
              <a:buChar char="▪"/>
            </a:pPr>
            <a:r>
              <a:rPr lang="en-US" sz="1000" dirty="0">
                <a:solidFill>
                  <a:srgbClr val="374151"/>
                </a:solidFill>
                <a:latin typeface="Lato" pitchFamily="34" charset="0"/>
                <a:ea typeface="Lato" pitchFamily="34" charset="-122"/>
                <a:cs typeface="Lato" pitchFamily="34" charset="-120"/>
              </a:rPr>
              <a:t>Direct access from communal areas</a:t>
            </a:r>
          </a:p>
          <a:p>
            <a:pPr marL="144000" indent="-144000">
              <a:lnSpc>
                <a:spcPct val="130000"/>
              </a:lnSpc>
              <a:spcAft>
                <a:spcPts val="400"/>
              </a:spcAft>
              <a:buClr>
                <a:srgbClr val="C9A84C"/>
              </a:buClr>
              <a:buSzPct val="70000"/>
              <a:buFont typeface="Arial" pitchFamily="34" charset="0"/>
              <a:buChar char="▪"/>
            </a:pPr>
            <a:r>
              <a:rPr lang="en-US" sz="1000" dirty="0">
                <a:solidFill>
                  <a:srgbClr val="374151"/>
                </a:solidFill>
                <a:latin typeface="Lato" pitchFamily="34" charset="0"/>
                <a:ea typeface="Lato" pitchFamily="34" charset="-122"/>
                <a:cs typeface="Lato" pitchFamily="34" charset="-120"/>
              </a:rPr>
              <a:t>Controlled access to the local park</a:t>
            </a:r>
          </a:p>
          <a:p>
            <a:pPr marL="144000" indent="-144000">
              <a:lnSpc>
                <a:spcPct val="130000"/>
              </a:lnSpc>
              <a:spcAft>
                <a:spcPts val="400"/>
              </a:spcAft>
              <a:buClr>
                <a:srgbClr val="C9A84C"/>
              </a:buClr>
              <a:buSzPct val="70000"/>
              <a:buFont typeface="Arial" pitchFamily="34" charset="0"/>
              <a:buChar char="▪"/>
            </a:pPr>
            <a:r>
              <a:rPr lang="en-US" sz="1000" dirty="0">
                <a:solidFill>
                  <a:srgbClr val="374151"/>
                </a:solidFill>
                <a:latin typeface="Lato" pitchFamily="34" charset="0"/>
                <a:ea typeface="Lato" pitchFamily="34" charset="-122"/>
                <a:cs typeface="Lato" pitchFamily="34" charset="-120"/>
              </a:rPr>
              <a:t>Level pathways, benches, and sensory planting</a:t>
            </a:r>
          </a:p>
          <a:p>
            <a:pPr marL="144000" indent="-144000">
              <a:lnSpc>
                <a:spcPct val="130000"/>
              </a:lnSpc>
              <a:spcAft>
                <a:spcPts val="400"/>
              </a:spcAft>
              <a:buClr>
                <a:srgbClr val="C9A84C"/>
              </a:buClr>
              <a:buSzPct val="70000"/>
              <a:buFont typeface="Arial" pitchFamily="34" charset="0"/>
              <a:buChar char="▪"/>
            </a:pPr>
            <a:r>
              <a:rPr lang="en-US" sz="1000" dirty="0">
                <a:solidFill>
                  <a:srgbClr val="374151"/>
                </a:solidFill>
                <a:latin typeface="Lato" pitchFamily="34" charset="0"/>
                <a:ea typeface="Lato" pitchFamily="34" charset="-122"/>
                <a:cs typeface="Lato" pitchFamily="34" charset="-120"/>
              </a:rPr>
              <a:t>Wide, level pathways with handrails</a:t>
            </a:r>
          </a:p>
          <a:p>
            <a:pPr marL="144000" indent="-144000">
              <a:lnSpc>
                <a:spcPct val="130000"/>
              </a:lnSpc>
              <a:spcAft>
                <a:spcPts val="400"/>
              </a:spcAft>
              <a:buClr>
                <a:srgbClr val="C9A84C"/>
              </a:buClr>
              <a:buSzPct val="70000"/>
              <a:buFont typeface="Arial" pitchFamily="34" charset="0"/>
              <a:buChar char="▪"/>
            </a:pPr>
            <a:r>
              <a:rPr lang="en-US" sz="1000" dirty="0">
                <a:solidFill>
                  <a:srgbClr val="374151"/>
                </a:solidFill>
                <a:latin typeface="Lato" pitchFamily="34" charset="0"/>
                <a:ea typeface="Lato" pitchFamily="34" charset="-122"/>
                <a:cs typeface="Lato" pitchFamily="34" charset="-120"/>
              </a:rPr>
              <a:t>Seasonal planting for year-round interest</a:t>
            </a:r>
          </a:p>
        </p:txBody>
      </p:sp>
      <p:sp>
        <p:nvSpPr>
          <p:cNvPr id="22" name="Text 19"/>
          <p:cNvSpPr/>
          <p:nvPr/>
        </p:nvSpPr>
        <p:spPr>
          <a:xfrm>
            <a:off x="317500" y="5871631"/>
            <a:ext cx="2946400" cy="203200"/>
          </a:xfrm>
          <a:prstGeom prst="rect">
            <a:avLst/>
          </a:prstGeom>
          <a:noFill/>
          <a:ln/>
        </p:spPr>
        <p:txBody>
          <a:bodyPr wrap="square" lIns="0" tIns="0" rIns="0" bIns="0" rtlCol="0" anchor="ctr"/>
          <a:lstStyle/>
          <a:p>
            <a:pPr>
              <a:lnSpc>
                <a:spcPct val="120000"/>
              </a:lnSpc>
            </a:pPr>
            <a:r>
              <a:rPr lang="en-US" sz="800" b="1" kern="0" spc="350" dirty="0">
                <a:solidFill>
                  <a:srgbClr val="C9A84C"/>
                </a:solidFill>
                <a:latin typeface="Raleway" pitchFamily="34" charset="0"/>
                <a:ea typeface="Raleway" pitchFamily="34" charset="-122"/>
                <a:cs typeface="Raleway" pitchFamily="34" charset="-120"/>
              </a:rPr>
              <a:t>SOCIAL &amp; ENTERTAINMENT</a:t>
            </a:r>
          </a:p>
        </p:txBody>
      </p:sp>
      <p:sp>
        <p:nvSpPr>
          <p:cNvPr id="23" name="Text 20"/>
          <p:cNvSpPr/>
          <p:nvPr/>
        </p:nvSpPr>
        <p:spPr>
          <a:xfrm>
            <a:off x="317500" y="6176431"/>
            <a:ext cx="2946400" cy="2616200"/>
          </a:xfrm>
          <a:prstGeom prst="rect">
            <a:avLst/>
          </a:prstGeom>
          <a:noFill/>
          <a:ln/>
        </p:spPr>
        <p:txBody>
          <a:bodyPr wrap="square" lIns="0" tIns="0" rIns="0" bIns="0" rtlCol="0" anchor="t"/>
          <a:lstStyle/>
          <a:p>
            <a:pPr marL="0" indent="0">
              <a:lnSpc>
                <a:spcPct val="130000"/>
              </a:lnSpc>
              <a:spcAft>
                <a:spcPts val="600"/>
              </a:spcAft>
              <a:buNone/>
            </a:pPr>
            <a:r>
              <a:rPr lang="en-US" sz="1000" dirty="0">
                <a:solidFill>
                  <a:srgbClr val="374151"/>
                </a:solidFill>
                <a:latin typeface="Lato" pitchFamily="34" charset="0"/>
                <a:ea typeface="Lato" pitchFamily="34" charset="-122"/>
                <a:cs typeface="Lato" pitchFamily="34" charset="-120"/>
              </a:rPr>
              <a:t>Our entertainment suite offers shared activity opportunities, memory stimulation, and community events.</a:t>
            </a:r>
          </a:p>
          <a:p>
            <a:pPr marL="144000" indent="-144000">
              <a:lnSpc>
                <a:spcPct val="130000"/>
              </a:lnSpc>
              <a:spcAft>
                <a:spcPts val="400"/>
              </a:spcAft>
              <a:buClr>
                <a:srgbClr val="C9A84C"/>
              </a:buClr>
              <a:buSzPct val="70000"/>
              <a:buFont typeface="Arial" pitchFamily="34" charset="0"/>
              <a:buChar char="▪"/>
            </a:pPr>
            <a:r>
              <a:rPr lang="en-US" sz="1000" dirty="0">
                <a:solidFill>
                  <a:srgbClr val="374151"/>
                </a:solidFill>
                <a:latin typeface="Lato" pitchFamily="34" charset="0"/>
                <a:ea typeface="Lato" pitchFamily="34" charset="-122"/>
                <a:cs typeface="Lato" pitchFamily="34" charset="-120"/>
              </a:rPr>
              <a:t>Comfortable, accessible cinema with resident-led film choices</a:t>
            </a:r>
          </a:p>
          <a:p>
            <a:pPr marL="144000" indent="-144000">
              <a:lnSpc>
                <a:spcPct val="130000"/>
              </a:lnSpc>
              <a:spcAft>
                <a:spcPts val="400"/>
              </a:spcAft>
              <a:buClr>
                <a:srgbClr val="C9A84C"/>
              </a:buClr>
              <a:buSzPct val="70000"/>
              <a:buFont typeface="Arial" pitchFamily="34" charset="0"/>
              <a:buChar char="▪"/>
            </a:pPr>
            <a:r>
              <a:rPr lang="en-US" sz="1000" dirty="0">
                <a:solidFill>
                  <a:srgbClr val="374151"/>
                </a:solidFill>
                <a:latin typeface="Lato" pitchFamily="34" charset="0"/>
                <a:ea typeface="Lato" pitchFamily="34" charset="-122"/>
                <a:cs typeface="Lato" pitchFamily="34" charset="-120"/>
              </a:rPr>
              <a:t>Library spaces designed for calm, focus, and gentle social connection</a:t>
            </a:r>
          </a:p>
          <a:p>
            <a:pPr marL="144000" indent="-144000">
              <a:lnSpc>
                <a:spcPct val="130000"/>
              </a:lnSpc>
              <a:spcAft>
                <a:spcPts val="400"/>
              </a:spcAft>
              <a:buClr>
                <a:srgbClr val="C9A84C"/>
              </a:buClr>
              <a:buSzPct val="70000"/>
              <a:buFont typeface="Arial" pitchFamily="34" charset="0"/>
              <a:buChar char="▪"/>
            </a:pPr>
            <a:r>
              <a:rPr lang="en-US" sz="1000" dirty="0">
                <a:solidFill>
                  <a:srgbClr val="374151"/>
                </a:solidFill>
                <a:latin typeface="Lato" pitchFamily="34" charset="0"/>
                <a:ea typeface="Lato" pitchFamily="34" charset="-122"/>
                <a:cs typeface="Lato" pitchFamily="34" charset="-120"/>
              </a:rPr>
              <a:t>Café/bistro at the heart of daily life</a:t>
            </a:r>
          </a:p>
        </p:txBody>
      </p:sp>
      <p:sp>
        <p:nvSpPr>
          <p:cNvPr id="27" name="Text 24"/>
          <p:cNvSpPr/>
          <p:nvPr/>
        </p:nvSpPr>
        <p:spPr>
          <a:xfrm>
            <a:off x="3632200" y="5871631"/>
            <a:ext cx="2921000" cy="203200"/>
          </a:xfrm>
          <a:prstGeom prst="rect">
            <a:avLst/>
          </a:prstGeom>
          <a:noFill/>
          <a:ln/>
        </p:spPr>
        <p:txBody>
          <a:bodyPr wrap="square" lIns="0" tIns="0" rIns="0" bIns="0" rtlCol="0" anchor="ctr"/>
          <a:lstStyle/>
          <a:p>
            <a:pPr>
              <a:lnSpc>
                <a:spcPct val="120000"/>
              </a:lnSpc>
            </a:pPr>
            <a:r>
              <a:rPr lang="en-US" sz="800" b="1" kern="0" spc="350" dirty="0">
                <a:solidFill>
                  <a:srgbClr val="C9A84C"/>
                </a:solidFill>
                <a:latin typeface="Raleway" pitchFamily="34" charset="0"/>
                <a:ea typeface="Raleway" pitchFamily="34" charset="-122"/>
                <a:cs typeface="Raleway" pitchFamily="34" charset="-120"/>
              </a:rPr>
              <a:t>THE SANCTUARY &amp; GYM</a:t>
            </a:r>
          </a:p>
        </p:txBody>
      </p:sp>
      <p:sp>
        <p:nvSpPr>
          <p:cNvPr id="28" name="Text 25"/>
          <p:cNvSpPr/>
          <p:nvPr/>
        </p:nvSpPr>
        <p:spPr>
          <a:xfrm>
            <a:off x="3632200" y="6176431"/>
            <a:ext cx="2921000" cy="2616200"/>
          </a:xfrm>
          <a:prstGeom prst="rect">
            <a:avLst/>
          </a:prstGeom>
          <a:noFill/>
          <a:ln/>
        </p:spPr>
        <p:txBody>
          <a:bodyPr wrap="square" lIns="0" tIns="0" rIns="0" bIns="0" rtlCol="0" anchor="t"/>
          <a:lstStyle/>
          <a:p>
            <a:pPr marL="0" indent="0">
              <a:lnSpc>
                <a:spcPct val="130000"/>
              </a:lnSpc>
              <a:spcAft>
                <a:spcPts val="600"/>
              </a:spcAft>
              <a:buNone/>
            </a:pPr>
            <a:r>
              <a:rPr lang="en-US" sz="1000" dirty="0">
                <a:solidFill>
                  <a:srgbClr val="374151"/>
                </a:solidFill>
                <a:latin typeface="Lato" pitchFamily="34" charset="0"/>
                <a:ea typeface="Lato" pitchFamily="34" charset="-122"/>
                <a:cs typeface="Lato" pitchFamily="34" charset="-120"/>
              </a:rPr>
              <a:t>Our gym and sanctuary provide opportunities for exercise, calm reflection, therapy, and peace in fully accessible spaces.</a:t>
            </a:r>
          </a:p>
          <a:p>
            <a:pPr marL="144000" indent="-144000">
              <a:lnSpc>
                <a:spcPct val="130000"/>
              </a:lnSpc>
              <a:spcAft>
                <a:spcPts val="400"/>
              </a:spcAft>
              <a:buClr>
                <a:srgbClr val="C9A84C"/>
              </a:buClr>
              <a:buSzPct val="70000"/>
              <a:buFont typeface="Arial" pitchFamily="34" charset="0"/>
              <a:buChar char="▪"/>
            </a:pPr>
            <a:r>
              <a:rPr lang="en-US" sz="1000" dirty="0">
                <a:solidFill>
                  <a:srgbClr val="374151"/>
                </a:solidFill>
                <a:latin typeface="Lato" pitchFamily="34" charset="0"/>
                <a:ea typeface="Lato" pitchFamily="34" charset="-122"/>
                <a:cs typeface="Lato" pitchFamily="34" charset="-120"/>
              </a:rPr>
              <a:t>Health and wellbeing sessions with one-to-one support</a:t>
            </a:r>
          </a:p>
          <a:p>
            <a:pPr marL="144000" indent="-144000">
              <a:lnSpc>
                <a:spcPct val="130000"/>
              </a:lnSpc>
              <a:spcAft>
                <a:spcPts val="400"/>
              </a:spcAft>
              <a:buClr>
                <a:srgbClr val="C9A84C"/>
              </a:buClr>
              <a:buSzPct val="70000"/>
              <a:buFont typeface="Arial" pitchFamily="34" charset="0"/>
              <a:buChar char="▪"/>
            </a:pPr>
            <a:r>
              <a:rPr lang="en-US" sz="1000" dirty="0">
                <a:solidFill>
                  <a:srgbClr val="374151"/>
                </a:solidFill>
                <a:latin typeface="Lato" pitchFamily="34" charset="0"/>
                <a:ea typeface="Lato" pitchFamily="34" charset="-122"/>
                <a:cs typeface="Lato" pitchFamily="34" charset="-120"/>
              </a:rPr>
              <a:t>Flexible, personalised use at no extra charge</a:t>
            </a:r>
          </a:p>
          <a:p>
            <a:pPr marL="144000" indent="-144000">
              <a:lnSpc>
                <a:spcPct val="130000"/>
              </a:lnSpc>
              <a:spcAft>
                <a:spcPts val="400"/>
              </a:spcAft>
              <a:buClr>
                <a:srgbClr val="C9A84C"/>
              </a:buClr>
              <a:buSzPct val="70000"/>
              <a:buFont typeface="Arial" pitchFamily="34" charset="0"/>
              <a:buChar char="▪"/>
            </a:pPr>
            <a:r>
              <a:rPr lang="en-US" sz="1000" dirty="0">
                <a:solidFill>
                  <a:srgbClr val="374151"/>
                </a:solidFill>
                <a:latin typeface="Lato" pitchFamily="34" charset="0"/>
                <a:ea typeface="Lato" pitchFamily="34" charset="-122"/>
                <a:cs typeface="Lato" pitchFamily="34" charset="-120"/>
              </a:rPr>
              <a:t>Spaces that promote confidence, comfort, and personal wellbeing</a:t>
            </a:r>
          </a:p>
        </p:txBody>
      </p:sp>
      <p:sp>
        <p:nvSpPr>
          <p:cNvPr id="7" name="Text 1">
            <a:extLst>
              <a:ext uri="{FF2B5EF4-FFF2-40B4-BE49-F238E27FC236}">
                <a16:creationId xmlns:a16="http://schemas.microsoft.com/office/drawing/2014/main" id="{75C9AE63-3024-5EE2-82AF-D716EE9FC8C6}"/>
              </a:ext>
            </a:extLst>
          </p:cNvPr>
          <p:cNvSpPr/>
          <p:nvPr/>
        </p:nvSpPr>
        <p:spPr>
          <a:xfrm>
            <a:off x="0" y="1188720"/>
            <a:ext cx="6858000" cy="548640"/>
          </a:xfrm>
          <a:prstGeom prst="rect">
            <a:avLst/>
          </a:prstGeom>
          <a:noFill/>
          <a:ln/>
        </p:spPr>
        <p:txBody>
          <a:bodyPr wrap="square" rtlCol="0" anchor="ctr"/>
          <a:lstStyle/>
          <a:p>
            <a:pPr marL="0" indent="0" algn="ctr">
              <a:buNone/>
            </a:pPr>
            <a:r>
              <a:rPr lang="en-US" sz="1100" dirty="0">
                <a:solidFill>
                  <a:srgbClr val="888888"/>
                </a:solidFill>
                <a:latin typeface="Lato" pitchFamily="34" charset="0"/>
                <a:ea typeface="Lato" pitchFamily="34" charset="-122"/>
                <a:cs typeface="Lato" pitchFamily="34" charset="-120"/>
              </a:rPr>
              <a:t>[HERO IMAGE 9 — Lifestyle / dining — swap in PowerPoint]</a:t>
            </a:r>
            <a:endParaRPr lang="en-US" sz="1100" dirty="0"/>
          </a:p>
        </p:txBody>
      </p:sp>
      <p:sp>
        <p:nvSpPr>
          <p:cNvPr id="8" name="Text 1">
            <a:extLst>
              <a:ext uri="{FF2B5EF4-FFF2-40B4-BE49-F238E27FC236}">
                <a16:creationId xmlns:a16="http://schemas.microsoft.com/office/drawing/2014/main" id="{12709C80-C936-9150-44E9-B9CCE88F0466}"/>
              </a:ext>
            </a:extLst>
          </p:cNvPr>
          <p:cNvSpPr/>
          <p:nvPr/>
        </p:nvSpPr>
        <p:spPr>
          <a:xfrm>
            <a:off x="0" y="1188720"/>
            <a:ext cx="6858000" cy="548640"/>
          </a:xfrm>
          <a:prstGeom prst="rect">
            <a:avLst/>
          </a:prstGeom>
          <a:noFill/>
          <a:ln/>
        </p:spPr>
        <p:txBody>
          <a:bodyPr wrap="square" rtlCol="0" anchor="ctr"/>
          <a:lstStyle/>
          <a:p>
            <a:pPr marL="0" indent="0" algn="ctr">
              <a:buNone/>
            </a:pPr>
            <a:r>
              <a:rPr lang="en-US" sz="1100" dirty="0">
                <a:solidFill>
                  <a:srgbClr val="888888"/>
                </a:solidFill>
                <a:latin typeface="Lato" pitchFamily="34" charset="0"/>
                <a:ea typeface="Lato" pitchFamily="34" charset="-122"/>
                <a:cs typeface="Lato" pitchFamily="34" charset="-120"/>
              </a:rPr>
              <a:t>[HERO: Family / visiting image — swap in PowerPoint]</a:t>
            </a:r>
            <a:endParaRPr lang="en-US" sz="1100" dirty="0"/>
          </a:p>
        </p:txBody>
      </p:sp>
      <p:pic>
        <p:nvPicPr>
          <p:cNvPr id="9" name="Picture 8">
            <a:extLst>
              <a:ext uri="{FF2B5EF4-FFF2-40B4-BE49-F238E27FC236}">
                <a16:creationId xmlns:a16="http://schemas.microsoft.com/office/drawing/2014/main" id="{E9799336-1D08-78C4-2F72-5D74BE4EC5AF}"/>
              </a:ext>
            </a:extLst>
          </p:cNvPr>
          <p:cNvPicPr>
            <a:picLocks noChangeAspect="1"/>
          </p:cNvPicPr>
          <p:nvPr/>
        </p:nvPicPr>
        <p:blipFill>
          <a:blip r:embed="rId3">
            <a:alphaModFix/>
          </a:blip>
          <a:srcRect l="3423" t="12985" r="2550" b="18224"/>
          <a:stretch>
            <a:fillRect/>
          </a:stretch>
        </p:blipFill>
        <p:spPr>
          <a:xfrm>
            <a:off x="1" y="0"/>
            <a:ext cx="6858000" cy="2884315"/>
          </a:xfrm>
          <a:prstGeom prst="rect">
            <a:avLst/>
          </a:prstGeom>
        </p:spPr>
      </p:pic>
      <p:sp>
        <p:nvSpPr>
          <p:cNvPr id="6" name="Shape 0">
            <a:extLst>
              <a:ext uri="{FF2B5EF4-FFF2-40B4-BE49-F238E27FC236}">
                <a16:creationId xmlns:a16="http://schemas.microsoft.com/office/drawing/2014/main" id="{6C59A9E1-2A7C-DB30-EDB0-593032228C73}"/>
              </a:ext>
            </a:extLst>
          </p:cNvPr>
          <p:cNvSpPr/>
          <p:nvPr/>
        </p:nvSpPr>
        <p:spPr>
          <a:xfrm flipH="1" flipV="1">
            <a:off x="1" y="2067719"/>
            <a:ext cx="6857999" cy="832802"/>
          </a:xfrm>
          <a:prstGeom prst="flowChartDocument">
            <a:avLst/>
          </a:prstGeom>
          <a:solidFill>
            <a:srgbClr val="16223C">
              <a:alpha val="87843"/>
            </a:srgbClr>
          </a:solidFill>
          <a:ln/>
        </p:spPr>
        <p:txBody>
          <a:bodyPr/>
          <a:lstStyle/>
          <a:p>
            <a:endParaRPr lang="en-GB" dirty="0"/>
          </a:p>
        </p:txBody>
      </p:sp>
      <p:sp>
        <p:nvSpPr>
          <p:cNvPr id="37" name="Text 1">
            <a:extLst>
              <a:ext uri="{FF2B5EF4-FFF2-40B4-BE49-F238E27FC236}">
                <a16:creationId xmlns:a16="http://schemas.microsoft.com/office/drawing/2014/main" id="{9DD1F3B8-165C-9F2D-70A7-1DC4D2BA90A5}"/>
              </a:ext>
            </a:extLst>
          </p:cNvPr>
          <p:cNvSpPr/>
          <p:nvPr/>
        </p:nvSpPr>
        <p:spPr>
          <a:xfrm>
            <a:off x="170723" y="2266032"/>
            <a:ext cx="5486400" cy="502920"/>
          </a:xfrm>
          <a:prstGeom prst="rect">
            <a:avLst/>
          </a:prstGeom>
          <a:noFill/>
          <a:ln/>
        </p:spPr>
        <p:txBody>
          <a:bodyPr wrap="square" lIns="0" tIns="0" rIns="0" bIns="0" rtlCol="0" anchor="ctr"/>
          <a:lstStyle/>
          <a:p>
            <a:r>
              <a:rPr lang="en-US" sz="2200" b="1" dirty="0">
                <a:solidFill>
                  <a:srgbClr val="FFFFFF"/>
                </a:solidFill>
                <a:latin typeface="Raleway" pitchFamily="34" charset="0"/>
                <a:ea typeface="Raleway" pitchFamily="34" charset="-122"/>
                <a:cs typeface="Raleway" pitchFamily="34" charset="-120"/>
              </a:rPr>
              <a:t>Built for All</a:t>
            </a:r>
          </a:p>
        </p:txBody>
      </p:sp>
      <p:pic>
        <p:nvPicPr>
          <p:cNvPr id="38" name="Image 1">
            <a:extLst>
              <a:ext uri="{FF2B5EF4-FFF2-40B4-BE49-F238E27FC236}">
                <a16:creationId xmlns:a16="http://schemas.microsoft.com/office/drawing/2014/main" id="{F4C9CAC7-7446-648C-2419-134E5E89ABE0}"/>
              </a:ext>
            </a:extLst>
          </p:cNvPr>
          <p:cNvPicPr>
            <a:picLocks noChangeAspect="1"/>
          </p:cNvPicPr>
          <p:nvPr/>
        </p:nvPicPr>
        <p:blipFill>
          <a:blip r:embed="rId4"/>
          <a:srcRect/>
          <a:stretch/>
        </p:blipFill>
        <p:spPr>
          <a:xfrm>
            <a:off x="5828202" y="2204052"/>
            <a:ext cx="962611" cy="607316"/>
          </a:xfrm>
          <a:prstGeom prst="rect">
            <a:avLst/>
          </a:prstGeom>
        </p:spPr>
      </p:pic>
      <p:sp>
        <p:nvSpPr>
          <p:cNvPr id="2" name="Shape 20">
            <a:extLst>
              <a:ext uri="{FF2B5EF4-FFF2-40B4-BE49-F238E27FC236}">
                <a16:creationId xmlns:a16="http://schemas.microsoft.com/office/drawing/2014/main" id="{2D2F4A72-6159-7C39-570F-788CCE1A43A0}"/>
              </a:ext>
            </a:extLst>
          </p:cNvPr>
          <p:cNvSpPr/>
          <p:nvPr/>
        </p:nvSpPr>
        <p:spPr>
          <a:xfrm>
            <a:off x="1" y="9435630"/>
            <a:ext cx="6858000" cy="470369"/>
          </a:xfrm>
          <a:prstGeom prst="rect">
            <a:avLst/>
          </a:prstGeom>
          <a:solidFill>
            <a:srgbClr val="16223C"/>
          </a:solidFill>
          <a:ln/>
        </p:spPr>
        <p:txBody>
          <a:bodyPr/>
          <a:lstStyle/>
          <a:p>
            <a:endParaRPr lang="en-GB" dirty="0"/>
          </a:p>
        </p:txBody>
      </p:sp>
      <p:sp>
        <p:nvSpPr>
          <p:cNvPr id="4" name="Text 21">
            <a:extLst>
              <a:ext uri="{FF2B5EF4-FFF2-40B4-BE49-F238E27FC236}">
                <a16:creationId xmlns:a16="http://schemas.microsoft.com/office/drawing/2014/main" id="{6D33F091-333B-3417-2093-910687299012}"/>
              </a:ext>
            </a:extLst>
          </p:cNvPr>
          <p:cNvSpPr/>
          <p:nvPr/>
        </p:nvSpPr>
        <p:spPr>
          <a:xfrm>
            <a:off x="302895" y="9511709"/>
            <a:ext cx="3550920" cy="365760"/>
          </a:xfrm>
          <a:prstGeom prst="rect">
            <a:avLst/>
          </a:prstGeom>
          <a:noFill/>
          <a:ln/>
        </p:spPr>
        <p:txBody>
          <a:bodyPr wrap="square" lIns="0" tIns="0" rIns="0" bIns="0" rtlCol="0" anchor="ctr"/>
          <a:lstStyle/>
          <a:p>
            <a:pPr algn="l">
              <a:lnSpc>
                <a:spcPct val="100000"/>
              </a:lnSpc>
              <a:spcAft>
                <a:spcPts val="100"/>
              </a:spcAft>
            </a:pPr>
            <a:r>
              <a:rPr lang="en-US" sz="700" b="1" kern="0" spc="150" dirty="0">
                <a:solidFill>
                  <a:srgbClr val="C9A84C"/>
                </a:solidFill>
                <a:latin typeface="Raleway" pitchFamily="34" charset="0"/>
                <a:ea typeface="Raleway" pitchFamily="34" charset="-122"/>
                <a:cs typeface="Raleway" pitchFamily="34" charset="-120"/>
              </a:rPr>
              <a:t>CHATHAM WATERS CARE HOME</a:t>
            </a:r>
          </a:p>
          <a:p>
            <a:pPr algn="l">
              <a:lnSpc>
                <a:spcPct val="100000"/>
              </a:lnSpc>
            </a:pPr>
            <a:r>
              <a:rPr lang="en-US" sz="800" dirty="0">
                <a:solidFill>
                  <a:srgbClr val="FFFFFF">
                    <a:alpha val="65000"/>
                  </a:srgbClr>
                </a:solidFill>
                <a:latin typeface="Lato" pitchFamily="34" charset="0"/>
                <a:ea typeface="Lato" pitchFamily="34" charset="-122"/>
                <a:cs typeface="Lato" pitchFamily="34" charset="-120"/>
              </a:rPr>
              <a:t>01634 623548 · info@chathamwaterscarehome.co.uk</a:t>
            </a:r>
          </a:p>
        </p:txBody>
      </p:sp>
      <p:sp>
        <p:nvSpPr>
          <p:cNvPr id="5" name="Text 22">
            <a:extLst>
              <a:ext uri="{FF2B5EF4-FFF2-40B4-BE49-F238E27FC236}">
                <a16:creationId xmlns:a16="http://schemas.microsoft.com/office/drawing/2014/main" id="{403ADD44-03DF-BB95-64CB-8AC010E72B90}"/>
              </a:ext>
            </a:extLst>
          </p:cNvPr>
          <p:cNvSpPr/>
          <p:nvPr/>
        </p:nvSpPr>
        <p:spPr>
          <a:xfrm>
            <a:off x="3917823" y="9492720"/>
            <a:ext cx="2620138" cy="403738"/>
          </a:xfrm>
          <a:prstGeom prst="rect">
            <a:avLst/>
          </a:prstGeom>
          <a:noFill/>
          <a:ln/>
        </p:spPr>
        <p:txBody>
          <a:bodyPr wrap="square" lIns="0" tIns="0" rIns="0" bIns="0" rtlCol="0" anchor="ctr"/>
          <a:lstStyle/>
          <a:p>
            <a:pPr algn="r">
              <a:lnSpc>
                <a:spcPct val="100000"/>
              </a:lnSpc>
              <a:spcAft>
                <a:spcPts val="100"/>
              </a:spcAft>
            </a:pPr>
            <a:r>
              <a:rPr lang="en-US" sz="700" b="1" kern="0" spc="150" dirty="0">
                <a:solidFill>
                  <a:srgbClr val="C9A84C"/>
                </a:solidFill>
                <a:latin typeface="Raleway" pitchFamily="34" charset="0"/>
                <a:ea typeface="Raleway" pitchFamily="34" charset="-122"/>
                <a:cs typeface="Raleway" pitchFamily="34" charset="-120"/>
              </a:rPr>
              <a:t>REGISTER INTEREST</a:t>
            </a:r>
          </a:p>
          <a:p>
            <a:pPr algn="r">
              <a:lnSpc>
                <a:spcPct val="100000"/>
              </a:lnSpc>
            </a:pPr>
            <a:r>
              <a:rPr lang="en-US" sz="800" b="1" kern="0" spc="200" dirty="0">
                <a:solidFill>
                  <a:srgbClr val="FFFFFF">
                    <a:alpha val="65000"/>
                  </a:srgbClr>
                </a:solidFill>
                <a:latin typeface="Raleway" pitchFamily="34" charset="0"/>
                <a:ea typeface="Raleway" pitchFamily="34" charset="-122"/>
                <a:cs typeface="Raleway" pitchFamily="34" charset="-120"/>
              </a:rPr>
              <a:t>CHATHAMWATERSCAREHOME.CO.UK</a:t>
            </a:r>
          </a:p>
        </p:txBody>
      </p:sp>
      <p:sp>
        <p:nvSpPr>
          <p:cNvPr id="90" name="Kicker Rule 90"/>
          <p:cNvSpPr/>
          <p:nvPr/>
        </p:nvSpPr>
        <p:spPr>
          <a:xfrm>
            <a:off x="317500" y="3522137"/>
            <a:ext cx="457200" cy="25400"/>
          </a:xfrm>
          <a:prstGeom prst="rect">
            <a:avLst/>
          </a:prstGeom>
          <a:solidFill>
            <a:srgbClr val="C9A84C"/>
          </a:solidFill>
          <a:ln>
            <a:noFill/>
          </a:ln>
        </p:spPr>
        <p:txBody>
          <a:bodyPr/>
          <a:lstStyle/>
          <a:p>
            <a:endParaRPr lang="en-US"/>
          </a:p>
        </p:txBody>
      </p:sp>
      <p:sp>
        <p:nvSpPr>
          <p:cNvPr id="91" name="Kicker Rule 91"/>
          <p:cNvSpPr/>
          <p:nvPr/>
        </p:nvSpPr>
        <p:spPr>
          <a:xfrm>
            <a:off x="3632200" y="3522137"/>
            <a:ext cx="457200" cy="25400"/>
          </a:xfrm>
          <a:prstGeom prst="rect">
            <a:avLst/>
          </a:prstGeom>
          <a:solidFill>
            <a:srgbClr val="C9A84C"/>
          </a:solidFill>
          <a:ln>
            <a:noFill/>
          </a:ln>
        </p:spPr>
        <p:txBody>
          <a:bodyPr/>
          <a:lstStyle/>
          <a:p>
            <a:endParaRPr lang="en-US"/>
          </a:p>
        </p:txBody>
      </p:sp>
      <p:sp>
        <p:nvSpPr>
          <p:cNvPr id="92" name="Kicker Rule 92"/>
          <p:cNvSpPr/>
          <p:nvPr/>
        </p:nvSpPr>
        <p:spPr>
          <a:xfrm>
            <a:off x="317500" y="6087531"/>
            <a:ext cx="457200" cy="25400"/>
          </a:xfrm>
          <a:prstGeom prst="rect">
            <a:avLst/>
          </a:prstGeom>
          <a:solidFill>
            <a:srgbClr val="C9A84C"/>
          </a:solidFill>
          <a:ln>
            <a:noFill/>
          </a:ln>
        </p:spPr>
        <p:txBody>
          <a:bodyPr/>
          <a:lstStyle/>
          <a:p>
            <a:endParaRPr lang="en-US"/>
          </a:p>
        </p:txBody>
      </p:sp>
      <p:sp>
        <p:nvSpPr>
          <p:cNvPr id="93" name="Kicker Rule 93"/>
          <p:cNvSpPr/>
          <p:nvPr/>
        </p:nvSpPr>
        <p:spPr>
          <a:xfrm>
            <a:off x="3632200" y="6087531"/>
            <a:ext cx="457200" cy="25400"/>
          </a:xfrm>
          <a:prstGeom prst="rect">
            <a:avLst/>
          </a:prstGeom>
          <a:solidFill>
            <a:srgbClr val="C9A84C"/>
          </a:solidFill>
          <a:ln>
            <a:noFill/>
          </a:ln>
        </p:spPr>
        <p:txBody>
          <a:bodyPr/>
          <a:lstStyle/>
          <a:p>
            <a:endParaRPr lang="en-US"/>
          </a:p>
        </p:txBody>
      </p:sp>
      <p:sp>
        <p:nvSpPr>
          <p:cNvPr id="96" name="Closing CTA"/>
          <p:cNvSpPr/>
          <p:nvPr/>
        </p:nvSpPr>
        <p:spPr>
          <a:xfrm>
            <a:off x="304800" y="8204196"/>
            <a:ext cx="6248400" cy="914400"/>
          </a:xfrm>
          <a:prstGeom prst="roundRect">
            <a:avLst>
              <a:gd name="adj" fmla="val 8000"/>
            </a:avLst>
          </a:prstGeom>
          <a:solidFill>
            <a:srgbClr val="16223C"/>
          </a:solidFill>
          <a:ln>
            <a:noFill/>
          </a:ln>
        </p:spPr>
        <p:txBody>
          <a:bodyPr wrap="square" lIns="91440" tIns="45720" rIns="91440" bIns="45720" anchor="ctr"/>
          <a:lstStyle/>
          <a:p>
            <a:pPr algn="ctr">
              <a:lnSpc>
                <a:spcPct val="110000"/>
              </a:lnSpc>
              <a:spcAft>
                <a:spcPts val="300"/>
              </a:spcAft>
              <a:buNone/>
            </a:pPr>
            <a:r>
              <a:rPr lang="en-US" sz="1400" b="1" spc="40" dirty="0">
                <a:solidFill>
                  <a:srgbClr val="C9A84C"/>
                </a:solidFill>
                <a:latin typeface="Raleway" pitchFamily="34" charset="0"/>
                <a:ea typeface="Raleway" pitchFamily="34" charset="-122"/>
                <a:cs typeface="Raleway" pitchFamily="34" charset="-120"/>
              </a:rPr>
              <a:t>Come and See What Makes Us Different</a:t>
            </a:r>
          </a:p>
          <a:p>
            <a:pPr algn="ctr">
              <a:lnSpc>
                <a:spcPct val="110000"/>
              </a:lnSpc>
              <a:buNone/>
            </a:pPr>
            <a:r>
              <a:rPr lang="en-US" sz="1000" dirty="0">
                <a:solidFill>
                  <a:srgbClr val="FFFFFF"/>
                </a:solidFill>
                <a:latin typeface="Lato" pitchFamily="34" charset="0"/>
                <a:ea typeface="Lato" pitchFamily="34" charset="-122"/>
                <a:cs typeface="Lato" pitchFamily="34" charset="-120"/>
              </a:rPr>
              <a:t>Register Interest or book a visit · Call 01634 623548</a:t>
            </a:r>
          </a:p>
        </p:txBody>
      </p:sp>
    </p:spTree>
    <p:extLst>
      <p:ext uri="{BB962C8B-B14F-4D97-AF65-F5344CB8AC3E}">
        <p14:creationId xmlns:p14="http://schemas.microsoft.com/office/powerpoint/2010/main" val="3582639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FCFA"/>
        </a:solidFill>
        <a:effectLst/>
      </p:bgPr>
    </p:bg>
    <p:spTree>
      <p:nvGrpSpPr>
        <p:cNvPr id="1" name="">
          <a:extLst>
            <a:ext uri="{FF2B5EF4-FFF2-40B4-BE49-F238E27FC236}">
              <a16:creationId xmlns:a16="http://schemas.microsoft.com/office/drawing/2014/main" id="{63614A7B-F8F0-C3A3-403F-D545F4C68266}"/>
            </a:ext>
          </a:extLst>
        </p:cNvPr>
        <p:cNvGrpSpPr/>
        <p:nvPr/>
      </p:nvGrpSpPr>
      <p:grpSpPr>
        <a:xfrm>
          <a:off x="0" y="0"/>
          <a:ext cx="0" cy="0"/>
          <a:chOff x="0" y="0"/>
          <a:chExt cx="0" cy="0"/>
        </a:xfrm>
      </p:grpSpPr>
      <p:sp>
        <p:nvSpPr>
          <p:cNvPr id="16" name="Shape 5">
            <a:extLst>
              <a:ext uri="{FF2B5EF4-FFF2-40B4-BE49-F238E27FC236}">
                <a16:creationId xmlns:a16="http://schemas.microsoft.com/office/drawing/2014/main" id="{5BFFBE61-C7A7-383B-73BD-EDAA28DA2FE1}"/>
              </a:ext>
            </a:extLst>
          </p:cNvPr>
          <p:cNvSpPr/>
          <p:nvPr/>
        </p:nvSpPr>
        <p:spPr>
          <a:xfrm>
            <a:off x="2369439" y="2900521"/>
            <a:ext cx="4488562" cy="4666723"/>
          </a:xfrm>
          <a:prstGeom prst="rect">
            <a:avLst/>
          </a:prstGeom>
          <a:solidFill>
            <a:srgbClr val="F7F5F0"/>
          </a:solidFill>
          <a:ln/>
        </p:spPr>
        <p:txBody>
          <a:bodyPr/>
          <a:lstStyle/>
          <a:p>
            <a:endParaRPr lang="en-GB"/>
          </a:p>
        </p:txBody>
      </p:sp>
      <p:pic>
        <p:nvPicPr>
          <p:cNvPr id="17" name="Picture 16">
            <a:extLst>
              <a:ext uri="{FF2B5EF4-FFF2-40B4-BE49-F238E27FC236}">
                <a16:creationId xmlns:a16="http://schemas.microsoft.com/office/drawing/2014/main" id="{AB6097B0-A27D-FC7D-4437-D80ABD15255D}"/>
              </a:ext>
            </a:extLst>
          </p:cNvPr>
          <p:cNvPicPr>
            <a:picLocks noChangeAspect="1"/>
          </p:cNvPicPr>
          <p:nvPr/>
        </p:nvPicPr>
        <p:blipFill>
          <a:blip r:embed="rId3">
            <a:alphaModFix/>
          </a:blip>
          <a:srcRect l="4365" t="28365" r="10223" b="6040"/>
          <a:stretch>
            <a:fillRect/>
          </a:stretch>
        </p:blipFill>
        <p:spPr>
          <a:xfrm>
            <a:off x="0" y="0"/>
            <a:ext cx="6858000" cy="2884316"/>
          </a:xfrm>
          <a:prstGeom prst="rect">
            <a:avLst/>
          </a:prstGeom>
        </p:spPr>
      </p:pic>
      <p:sp>
        <p:nvSpPr>
          <p:cNvPr id="18" name="Shape 0">
            <a:extLst>
              <a:ext uri="{FF2B5EF4-FFF2-40B4-BE49-F238E27FC236}">
                <a16:creationId xmlns:a16="http://schemas.microsoft.com/office/drawing/2014/main" id="{D343FF64-2167-6728-CB65-BCA17944299D}"/>
              </a:ext>
            </a:extLst>
          </p:cNvPr>
          <p:cNvSpPr/>
          <p:nvPr/>
        </p:nvSpPr>
        <p:spPr>
          <a:xfrm flipH="1" flipV="1">
            <a:off x="1" y="2067719"/>
            <a:ext cx="6857999" cy="832802"/>
          </a:xfrm>
          <a:prstGeom prst="flowChartDocument">
            <a:avLst/>
          </a:prstGeom>
          <a:solidFill>
            <a:srgbClr val="16223C">
              <a:alpha val="87843"/>
            </a:srgbClr>
          </a:solidFill>
          <a:ln/>
        </p:spPr>
        <p:txBody>
          <a:bodyPr/>
          <a:lstStyle/>
          <a:p>
            <a:endParaRPr lang="en-GB" dirty="0"/>
          </a:p>
        </p:txBody>
      </p:sp>
      <p:sp>
        <p:nvSpPr>
          <p:cNvPr id="4" name="Text 1">
            <a:extLst>
              <a:ext uri="{FF2B5EF4-FFF2-40B4-BE49-F238E27FC236}">
                <a16:creationId xmlns:a16="http://schemas.microsoft.com/office/drawing/2014/main" id="{32A18393-11D3-FA68-FDF7-BE1C9487E935}"/>
              </a:ext>
            </a:extLst>
          </p:cNvPr>
          <p:cNvSpPr/>
          <p:nvPr/>
        </p:nvSpPr>
        <p:spPr>
          <a:xfrm>
            <a:off x="302895" y="2266032"/>
            <a:ext cx="5354228" cy="502920"/>
          </a:xfrm>
          <a:prstGeom prst="rect">
            <a:avLst/>
          </a:prstGeom>
          <a:noFill/>
          <a:ln/>
        </p:spPr>
        <p:txBody>
          <a:bodyPr wrap="square" lIns="0" tIns="0" rIns="0" bIns="0" rtlCol="0" anchor="ctr"/>
          <a:lstStyle/>
          <a:p>
            <a:r>
              <a:rPr lang="en-US" sz="2200" b="1" dirty="0">
                <a:solidFill>
                  <a:srgbClr val="FFFFFF"/>
                </a:solidFill>
                <a:latin typeface="Raleway" pitchFamily="34" charset="0"/>
                <a:ea typeface="Raleway" pitchFamily="34" charset="-122"/>
                <a:cs typeface="Raleway" pitchFamily="34" charset="-120"/>
              </a:rPr>
              <a:t>Welcome to Chatham Waters</a:t>
            </a:r>
            <a:endParaRPr lang="en-US" sz="2200" dirty="0"/>
          </a:p>
        </p:txBody>
      </p:sp>
      <p:sp>
        <p:nvSpPr>
          <p:cNvPr id="7" name="Text 3">
            <a:extLst>
              <a:ext uri="{FF2B5EF4-FFF2-40B4-BE49-F238E27FC236}">
                <a16:creationId xmlns:a16="http://schemas.microsoft.com/office/drawing/2014/main" id="{7506D042-DF9E-0989-9CC8-C70A8C57449F}"/>
              </a:ext>
            </a:extLst>
          </p:cNvPr>
          <p:cNvSpPr/>
          <p:nvPr/>
        </p:nvSpPr>
        <p:spPr>
          <a:xfrm>
            <a:off x="302895" y="2995787"/>
            <a:ext cx="2070100" cy="327786"/>
          </a:xfrm>
          <a:prstGeom prst="rect">
            <a:avLst/>
          </a:prstGeom>
          <a:noFill/>
          <a:ln/>
        </p:spPr>
        <p:txBody>
          <a:bodyPr wrap="square" lIns="0" tIns="0" rIns="0" bIns="0" rtlCol="0" anchor="ctr"/>
          <a:lstStyle/>
          <a:p>
            <a:pPr>
              <a:lnSpc>
                <a:spcPct val="120000"/>
              </a:lnSpc>
            </a:pPr>
            <a:r>
              <a:rPr lang="en-US" sz="800" b="1" kern="0" spc="350" dirty="0">
                <a:solidFill>
                  <a:srgbClr val="C9A84C"/>
                </a:solidFill>
                <a:latin typeface="Raleway" pitchFamily="34" charset="0"/>
                <a:ea typeface="Raleway" pitchFamily="34" charset="-122"/>
                <a:cs typeface="Raleway" pitchFamily="34" charset="-120"/>
              </a:rPr>
              <a:t>WELCOME</a:t>
            </a:r>
            <a:endParaRPr lang="en-US" sz="800" dirty="0"/>
          </a:p>
        </p:txBody>
      </p:sp>
      <p:sp>
        <p:nvSpPr>
          <p:cNvPr id="8" name="Shape 4">
            <a:extLst>
              <a:ext uri="{FF2B5EF4-FFF2-40B4-BE49-F238E27FC236}">
                <a16:creationId xmlns:a16="http://schemas.microsoft.com/office/drawing/2014/main" id="{E0377AAC-02C9-BBE5-8D9A-441B6980F472}"/>
              </a:ext>
            </a:extLst>
          </p:cNvPr>
          <p:cNvSpPr/>
          <p:nvPr/>
        </p:nvSpPr>
        <p:spPr>
          <a:xfrm>
            <a:off x="302895" y="3334984"/>
            <a:ext cx="457200" cy="0"/>
          </a:xfrm>
          <a:prstGeom prst="line">
            <a:avLst/>
          </a:prstGeom>
          <a:noFill/>
          <a:ln w="19050">
            <a:solidFill>
              <a:srgbClr val="C9A84C"/>
            </a:solidFill>
            <a:prstDash val="solid"/>
          </a:ln>
        </p:spPr>
        <p:txBody>
          <a:bodyPr/>
          <a:lstStyle/>
          <a:p>
            <a:pPr>
              <a:lnSpc>
                <a:spcPct val="120000"/>
              </a:lnSpc>
            </a:pPr>
            <a:endParaRPr lang="en-GB"/>
          </a:p>
        </p:txBody>
      </p:sp>
      <p:sp>
        <p:nvSpPr>
          <p:cNvPr id="9" name="Text 5">
            <a:extLst>
              <a:ext uri="{FF2B5EF4-FFF2-40B4-BE49-F238E27FC236}">
                <a16:creationId xmlns:a16="http://schemas.microsoft.com/office/drawing/2014/main" id="{98AF9679-791A-5EB6-85D9-DE581601715F}"/>
              </a:ext>
            </a:extLst>
          </p:cNvPr>
          <p:cNvSpPr/>
          <p:nvPr/>
        </p:nvSpPr>
        <p:spPr>
          <a:xfrm>
            <a:off x="302895" y="3430251"/>
            <a:ext cx="1904999" cy="3841360"/>
          </a:xfrm>
          <a:prstGeom prst="rect">
            <a:avLst/>
          </a:prstGeom>
          <a:noFill/>
          <a:ln/>
        </p:spPr>
        <p:txBody>
          <a:bodyPr wrap="square" lIns="0" tIns="0" rIns="0" bIns="0" rtlCol="0" anchor="t"/>
          <a:lstStyle/>
          <a:p>
            <a:pPr>
              <a:lnSpc>
                <a:spcPct val="140000"/>
              </a:lnSpc>
            </a:pPr>
            <a:r>
              <a:rPr lang="en-US" sz="1000" dirty="0">
                <a:solidFill>
                  <a:srgbClr val="374151"/>
                </a:solidFill>
                <a:latin typeface="Lato" pitchFamily="34" charset="0"/>
                <a:ea typeface="Lato" pitchFamily="34" charset="-122"/>
                <a:cs typeface="Lato" pitchFamily="34" charset="-120"/>
              </a:rPr>
              <a:t>We believe later life should be lived with dignity, comfort, and meaningful connection. Every resident is treated with deep respect, with autonomy and individuality always honoured.</a:t>
            </a:r>
            <a:endParaRPr lang="en-US" sz="1000" dirty="0"/>
          </a:p>
          <a:p>
            <a:pPr>
              <a:lnSpc>
                <a:spcPct val="140000"/>
              </a:lnSpc>
            </a:pPr>
            <a:endParaRPr lang="en-US" sz="600" dirty="0"/>
          </a:p>
          <a:p>
            <a:pPr>
              <a:lnSpc>
                <a:spcPct val="140000"/>
              </a:lnSpc>
            </a:pPr>
            <a:r>
              <a:rPr lang="en-US" sz="1000" dirty="0">
                <a:solidFill>
                  <a:srgbClr val="374151"/>
                </a:solidFill>
                <a:latin typeface="Lato" pitchFamily="34" charset="0"/>
                <a:ea typeface="Lato" pitchFamily="34" charset="-122"/>
                <a:cs typeface="Lato" pitchFamily="34" charset="-120"/>
              </a:rPr>
              <a:t>Care should never feel clinical or transactional; it should be personal and emotionally supportive from our ‘One Team’ approach.</a:t>
            </a:r>
            <a:endParaRPr lang="en-US" sz="1000" dirty="0"/>
          </a:p>
          <a:p>
            <a:pPr>
              <a:lnSpc>
                <a:spcPct val="140000"/>
              </a:lnSpc>
            </a:pPr>
            <a:endParaRPr lang="en-US" sz="600" dirty="0"/>
          </a:p>
          <a:p>
            <a:pPr>
              <a:lnSpc>
                <a:spcPct val="140000"/>
              </a:lnSpc>
            </a:pPr>
            <a:r>
              <a:rPr lang="en-US" sz="1000" dirty="0">
                <a:solidFill>
                  <a:srgbClr val="374151"/>
                </a:solidFill>
                <a:latin typeface="Lato" pitchFamily="34" charset="0"/>
                <a:ea typeface="Lato" pitchFamily="34" charset="-122"/>
                <a:cs typeface="Lato" pitchFamily="34" charset="-120"/>
              </a:rPr>
              <a:t>Families deserve clarity and peace of mind, which is why Chatham Waters Care Home, its people and services have been designed with that full intention from the ground up.</a:t>
            </a:r>
            <a:endParaRPr lang="en-US" sz="1000" dirty="0"/>
          </a:p>
        </p:txBody>
      </p:sp>
      <p:sp>
        <p:nvSpPr>
          <p:cNvPr id="10" name="Text 6">
            <a:extLst>
              <a:ext uri="{FF2B5EF4-FFF2-40B4-BE49-F238E27FC236}">
                <a16:creationId xmlns:a16="http://schemas.microsoft.com/office/drawing/2014/main" id="{BEB8B264-DCAB-E28E-4C65-CB11BFFC6008}"/>
              </a:ext>
            </a:extLst>
          </p:cNvPr>
          <p:cNvSpPr/>
          <p:nvPr/>
        </p:nvSpPr>
        <p:spPr>
          <a:xfrm>
            <a:off x="2542600" y="3038959"/>
            <a:ext cx="4133088" cy="228600"/>
          </a:xfrm>
          <a:prstGeom prst="rect">
            <a:avLst/>
          </a:prstGeom>
          <a:noFill/>
          <a:ln/>
        </p:spPr>
        <p:txBody>
          <a:bodyPr wrap="square" lIns="0" tIns="0" rIns="0" bIns="0" rtlCol="0" anchor="ctr"/>
          <a:lstStyle/>
          <a:p>
            <a:pPr>
              <a:lnSpc>
                <a:spcPct val="120000"/>
              </a:lnSpc>
            </a:pPr>
            <a:r>
              <a:rPr lang="en-US" sz="800" b="1" kern="0" spc="350" dirty="0">
                <a:solidFill>
                  <a:srgbClr val="C9A84C"/>
                </a:solidFill>
                <a:latin typeface="Raleway" pitchFamily="34" charset="0"/>
                <a:ea typeface="Raleway" pitchFamily="34" charset="-122"/>
                <a:cs typeface="Raleway" pitchFamily="34" charset="-120"/>
              </a:rPr>
              <a:t>ABOUT US</a:t>
            </a:r>
            <a:endParaRPr lang="en-US" sz="800" dirty="0"/>
          </a:p>
        </p:txBody>
      </p:sp>
      <p:pic>
        <p:nvPicPr>
          <p:cNvPr id="3" name="Picture 2">
            <a:extLst>
              <a:ext uri="{FF2B5EF4-FFF2-40B4-BE49-F238E27FC236}">
                <a16:creationId xmlns:a16="http://schemas.microsoft.com/office/drawing/2014/main" id="{6B4884D7-0C95-7686-FC1F-C1BD62A61001}"/>
              </a:ext>
            </a:extLst>
          </p:cNvPr>
          <p:cNvPicPr>
            <a:picLocks noChangeAspect="1"/>
          </p:cNvPicPr>
          <p:nvPr/>
        </p:nvPicPr>
        <p:blipFill>
          <a:blip r:embed="rId4"/>
          <a:srcRect l="426" t="16426" r="-426" b="17260"/>
          <a:stretch>
            <a:fillRect/>
          </a:stretch>
        </p:blipFill>
        <p:spPr>
          <a:xfrm>
            <a:off x="2527935" y="5662486"/>
            <a:ext cx="4027170" cy="1735862"/>
          </a:xfrm>
          <a:prstGeom prst="rect">
            <a:avLst/>
          </a:prstGeom>
        </p:spPr>
      </p:pic>
      <p:sp>
        <p:nvSpPr>
          <p:cNvPr id="11" name="Text 7">
            <a:extLst>
              <a:ext uri="{FF2B5EF4-FFF2-40B4-BE49-F238E27FC236}">
                <a16:creationId xmlns:a16="http://schemas.microsoft.com/office/drawing/2014/main" id="{75FB4F15-CD5B-01AE-D034-B3541729FD2D}"/>
              </a:ext>
            </a:extLst>
          </p:cNvPr>
          <p:cNvSpPr/>
          <p:nvPr/>
        </p:nvSpPr>
        <p:spPr>
          <a:xfrm>
            <a:off x="2527935" y="3323573"/>
            <a:ext cx="4133088" cy="320040"/>
          </a:xfrm>
          <a:prstGeom prst="rect">
            <a:avLst/>
          </a:prstGeom>
          <a:noFill/>
          <a:ln/>
        </p:spPr>
        <p:txBody>
          <a:bodyPr wrap="square" lIns="0" tIns="0" rIns="0" bIns="0" rtlCol="0" anchor="ctr"/>
          <a:lstStyle/>
          <a:p>
            <a:pPr>
              <a:lnSpc>
                <a:spcPct val="120000"/>
              </a:lnSpc>
            </a:pPr>
            <a:r>
              <a:rPr lang="en-US" sz="1400" b="1" dirty="0">
                <a:solidFill>
                  <a:srgbClr val="1B2A4A"/>
                </a:solidFill>
                <a:latin typeface="Raleway" pitchFamily="34" charset="0"/>
                <a:ea typeface="Raleway" pitchFamily="34" charset="-122"/>
                <a:cs typeface="Raleway" pitchFamily="34" charset="-120"/>
              </a:rPr>
              <a:t>A TRUE SANCTUARY</a:t>
            </a:r>
            <a:endParaRPr lang="en-US" sz="1400" dirty="0"/>
          </a:p>
        </p:txBody>
      </p:sp>
      <p:sp>
        <p:nvSpPr>
          <p:cNvPr id="12" name="Text 8">
            <a:extLst>
              <a:ext uri="{FF2B5EF4-FFF2-40B4-BE49-F238E27FC236}">
                <a16:creationId xmlns:a16="http://schemas.microsoft.com/office/drawing/2014/main" id="{5037EC57-92A2-88DF-C1AE-F26102137347}"/>
              </a:ext>
            </a:extLst>
          </p:cNvPr>
          <p:cNvSpPr/>
          <p:nvPr/>
        </p:nvSpPr>
        <p:spPr>
          <a:xfrm>
            <a:off x="2527935" y="3689333"/>
            <a:ext cx="4027170" cy="2286000"/>
          </a:xfrm>
          <a:prstGeom prst="rect">
            <a:avLst/>
          </a:prstGeom>
          <a:noFill/>
          <a:ln/>
        </p:spPr>
        <p:txBody>
          <a:bodyPr wrap="square" lIns="0" tIns="0" rIns="0" bIns="0" rtlCol="0" anchor="t"/>
          <a:lstStyle/>
          <a:p>
            <a:pPr>
              <a:lnSpc>
                <a:spcPct val="120000"/>
              </a:lnSpc>
            </a:pPr>
            <a:r>
              <a:rPr lang="en-US" sz="1000" dirty="0">
                <a:solidFill>
                  <a:srgbClr val="374151"/>
                </a:solidFill>
                <a:latin typeface="Lato" pitchFamily="34" charset="0"/>
                <a:ea typeface="Lato" pitchFamily="34" charset="-122"/>
                <a:cs typeface="Lato" pitchFamily="34" charset="-120"/>
              </a:rPr>
              <a:t>Our vision is to create a true sanctuary where people feel safe, valued, and at home. Every architectural choice, texture, and amenity contributes to an environment and experience that nurtures mind, body, and soul.</a:t>
            </a:r>
            <a:endParaRPr lang="en-US" sz="1000" dirty="0"/>
          </a:p>
          <a:p>
            <a:pPr>
              <a:lnSpc>
                <a:spcPct val="120000"/>
              </a:lnSpc>
            </a:pPr>
            <a:endParaRPr lang="en-US" sz="500" dirty="0"/>
          </a:p>
          <a:p>
            <a:pPr>
              <a:lnSpc>
                <a:spcPct val="120000"/>
              </a:lnSpc>
            </a:pPr>
            <a:r>
              <a:rPr lang="en-US" sz="1000" dirty="0">
                <a:solidFill>
                  <a:srgbClr val="374151"/>
                </a:solidFill>
                <a:latin typeface="Lato" pitchFamily="34" charset="0"/>
                <a:ea typeface="Lato" pitchFamily="34" charset="-122"/>
                <a:cs typeface="Lato" pitchFamily="34" charset="-120"/>
              </a:rPr>
              <a:t>At Chatham Waters, our vision is shaped by a commitment to a truly compassionate service, partnerships, and innovation that supports our residents’ wellbeing.</a:t>
            </a:r>
            <a:endParaRPr lang="en-US" sz="1000" dirty="0"/>
          </a:p>
          <a:p>
            <a:pPr>
              <a:lnSpc>
                <a:spcPct val="120000"/>
              </a:lnSpc>
            </a:pPr>
            <a:endParaRPr lang="en-US" sz="500" dirty="0"/>
          </a:p>
          <a:p>
            <a:pPr>
              <a:lnSpc>
                <a:spcPct val="120000"/>
              </a:lnSpc>
            </a:pPr>
            <a:r>
              <a:rPr lang="en-US" sz="1000" dirty="0">
                <a:solidFill>
                  <a:srgbClr val="374151"/>
                </a:solidFill>
                <a:latin typeface="Lato" pitchFamily="34" charset="0"/>
                <a:ea typeface="Lato" pitchFamily="34" charset="-122"/>
                <a:cs typeface="Lato" pitchFamily="34" charset="-120"/>
              </a:rPr>
              <a:t>We hire for heart, not just skill. Our ‘One Team’ approach is underpinned with training in emotional intelligence and compassionate care, to foster a culture of mutual respect, shared purpose, and safety.</a:t>
            </a:r>
            <a:endParaRPr lang="en-US" sz="1000" dirty="0"/>
          </a:p>
        </p:txBody>
      </p:sp>
      <p:sp>
        <p:nvSpPr>
          <p:cNvPr id="14" name="Text 9">
            <a:extLst>
              <a:ext uri="{FF2B5EF4-FFF2-40B4-BE49-F238E27FC236}">
                <a16:creationId xmlns:a16="http://schemas.microsoft.com/office/drawing/2014/main" id="{B17C7952-BAC1-ECDA-9211-DFAF9FC0811B}"/>
              </a:ext>
            </a:extLst>
          </p:cNvPr>
          <p:cNvSpPr/>
          <p:nvPr/>
        </p:nvSpPr>
        <p:spPr>
          <a:xfrm>
            <a:off x="302895" y="7688306"/>
            <a:ext cx="4052316" cy="299716"/>
          </a:xfrm>
          <a:prstGeom prst="rect">
            <a:avLst/>
          </a:prstGeom>
          <a:noFill/>
          <a:ln/>
        </p:spPr>
        <p:txBody>
          <a:bodyPr wrap="square" lIns="0" tIns="0" rIns="0" bIns="0" rtlCol="0" anchor="ctr"/>
          <a:lstStyle/>
          <a:p>
            <a:pPr>
              <a:lnSpc>
                <a:spcPct val="120000"/>
              </a:lnSpc>
            </a:pPr>
            <a:r>
              <a:rPr lang="en-US" sz="800" b="1" kern="0" spc="350" dirty="0">
                <a:solidFill>
                  <a:srgbClr val="C9A84C"/>
                </a:solidFill>
                <a:latin typeface="Raleway" pitchFamily="34" charset="0"/>
              </a:rPr>
              <a:t>WHAT WE OFFER</a:t>
            </a:r>
            <a:endParaRPr lang="en-US" sz="800" dirty="0"/>
          </a:p>
        </p:txBody>
      </p:sp>
      <p:sp>
        <p:nvSpPr>
          <p:cNvPr id="15" name="Text 10">
            <a:extLst>
              <a:ext uri="{FF2B5EF4-FFF2-40B4-BE49-F238E27FC236}">
                <a16:creationId xmlns:a16="http://schemas.microsoft.com/office/drawing/2014/main" id="{F2C522EE-CCA8-04B0-6ECE-231DEADE6154}"/>
              </a:ext>
            </a:extLst>
          </p:cNvPr>
          <p:cNvSpPr/>
          <p:nvPr/>
        </p:nvSpPr>
        <p:spPr>
          <a:xfrm>
            <a:off x="302895" y="8044036"/>
            <a:ext cx="6252210" cy="1153545"/>
          </a:xfrm>
          <a:prstGeom prst="rect">
            <a:avLst/>
          </a:prstGeom>
          <a:noFill/>
          <a:ln/>
        </p:spPr>
        <p:txBody>
          <a:bodyPr wrap="square" lIns="0" tIns="0" rIns="0" bIns="0" numCol="3" spcCol="180000" rtlCol="0" anchor="t"/>
          <a:lstStyle/>
          <a:p>
            <a:pPr>
              <a:lnSpc>
                <a:spcPct val="120000"/>
              </a:lnSpc>
            </a:pPr>
            <a:r>
              <a:rPr lang="en-US" sz="1000" dirty="0">
                <a:solidFill>
                  <a:srgbClr val="374151"/>
                </a:solidFill>
                <a:latin typeface="Lato" pitchFamily="34" charset="0"/>
                <a:ea typeface="Lato" pitchFamily="34" charset="-122"/>
                <a:cs typeface="Lato" pitchFamily="34" charset="-120"/>
              </a:rPr>
              <a:t>We offer residential, dementia, and respite care tailored to each individual. Every room includes a full ensuite shower room, and our inclusive pricing ensures clarity and peace of mind.</a:t>
            </a:r>
          </a:p>
          <a:p>
            <a:pPr>
              <a:lnSpc>
                <a:spcPct val="120000"/>
              </a:lnSpc>
            </a:pPr>
            <a:endParaRPr lang="en-US" sz="1000" dirty="0">
              <a:solidFill>
                <a:srgbClr val="374151"/>
              </a:solidFill>
              <a:latin typeface="Lato" pitchFamily="34" charset="0"/>
            </a:endParaRPr>
          </a:p>
          <a:p>
            <a:pPr>
              <a:lnSpc>
                <a:spcPct val="120000"/>
              </a:lnSpc>
            </a:pPr>
            <a:endParaRPr lang="en-US" sz="100" dirty="0"/>
          </a:p>
          <a:p>
            <a:pPr>
              <a:lnSpc>
                <a:spcPct val="120000"/>
              </a:lnSpc>
            </a:pPr>
            <a:r>
              <a:rPr lang="en-US" sz="1000" dirty="0">
                <a:solidFill>
                  <a:srgbClr val="374151"/>
                </a:solidFill>
                <a:latin typeface="Lato" pitchFamily="34" charset="0"/>
                <a:ea typeface="Lato" pitchFamily="34" charset="-122"/>
                <a:cs typeface="Lato" pitchFamily="34" charset="-120"/>
              </a:rPr>
              <a:t>Situated beside the peaceful Chatham Waters promenade, our home offers easy access for families and visitors, with nearby amenities and transport links.</a:t>
            </a:r>
            <a:endParaRPr lang="en-US" sz="1000" dirty="0"/>
          </a:p>
          <a:p>
            <a:pPr>
              <a:lnSpc>
                <a:spcPct val="120000"/>
              </a:lnSpc>
            </a:pPr>
            <a:endParaRPr lang="en-US" sz="500" dirty="0"/>
          </a:p>
          <a:p>
            <a:pPr>
              <a:lnSpc>
                <a:spcPct val="120000"/>
              </a:lnSpc>
            </a:pPr>
            <a:endParaRPr lang="en-US" sz="500" dirty="0"/>
          </a:p>
          <a:p>
            <a:pPr>
              <a:lnSpc>
                <a:spcPct val="120000"/>
              </a:lnSpc>
            </a:pPr>
            <a:r>
              <a:rPr lang="en-US" sz="1000" dirty="0">
                <a:solidFill>
                  <a:srgbClr val="374151"/>
                </a:solidFill>
                <a:latin typeface="Lato" pitchFamily="34" charset="0"/>
                <a:ea typeface="Lato" pitchFamily="34" charset="-122"/>
                <a:cs typeface="Lato" pitchFamily="34" charset="-120"/>
              </a:rPr>
              <a:t>Our home includes a rooftop garden, entertainment suite, salon, gym, sanctuary space, private dining, library spaces, and café/bistro - all designed to support sensory comfort, activity and social connection.</a:t>
            </a:r>
            <a:endParaRPr lang="en-US" sz="1000" dirty="0"/>
          </a:p>
        </p:txBody>
      </p:sp>
      <p:sp>
        <p:nvSpPr>
          <p:cNvPr id="21" name="Shape 20">
            <a:extLst>
              <a:ext uri="{FF2B5EF4-FFF2-40B4-BE49-F238E27FC236}">
                <a16:creationId xmlns:a16="http://schemas.microsoft.com/office/drawing/2014/main" id="{750FC238-4305-5ABC-4388-EDC36FEE028D}"/>
              </a:ext>
            </a:extLst>
          </p:cNvPr>
          <p:cNvSpPr/>
          <p:nvPr/>
        </p:nvSpPr>
        <p:spPr>
          <a:xfrm>
            <a:off x="1" y="9435630"/>
            <a:ext cx="6858000" cy="470369"/>
          </a:xfrm>
          <a:prstGeom prst="rect">
            <a:avLst/>
          </a:prstGeom>
          <a:solidFill>
            <a:srgbClr val="16223C"/>
          </a:solidFill>
          <a:ln/>
        </p:spPr>
        <p:txBody>
          <a:bodyPr/>
          <a:lstStyle/>
          <a:p>
            <a:endParaRPr lang="en-GB" dirty="0"/>
          </a:p>
        </p:txBody>
      </p:sp>
      <p:sp>
        <p:nvSpPr>
          <p:cNvPr id="22" name="Text 21">
            <a:extLst>
              <a:ext uri="{FF2B5EF4-FFF2-40B4-BE49-F238E27FC236}">
                <a16:creationId xmlns:a16="http://schemas.microsoft.com/office/drawing/2014/main" id="{293180DA-6DC2-4411-A9B6-B0FDBAF7838F}"/>
              </a:ext>
            </a:extLst>
          </p:cNvPr>
          <p:cNvSpPr/>
          <p:nvPr/>
        </p:nvSpPr>
        <p:spPr>
          <a:xfrm>
            <a:off x="302895" y="9511709"/>
            <a:ext cx="3550920" cy="365760"/>
          </a:xfrm>
          <a:prstGeom prst="rect">
            <a:avLst/>
          </a:prstGeom>
          <a:noFill/>
          <a:ln/>
        </p:spPr>
        <p:txBody>
          <a:bodyPr wrap="square" lIns="0" tIns="0" rIns="0" bIns="0" rtlCol="0" anchor="ctr"/>
          <a:lstStyle/>
          <a:p>
            <a:pPr algn="l">
              <a:lnSpc>
                <a:spcPct val="100000"/>
              </a:lnSpc>
              <a:spcAft>
                <a:spcPts val="100"/>
              </a:spcAft>
            </a:pPr>
            <a:r>
              <a:rPr lang="en-US" sz="700" b="1" kern="0" spc="150" dirty="0">
                <a:solidFill>
                  <a:srgbClr val="C9A84C"/>
                </a:solidFill>
                <a:latin typeface="Raleway" pitchFamily="34" charset="0"/>
                <a:ea typeface="Raleway" pitchFamily="34" charset="-122"/>
                <a:cs typeface="Raleway" pitchFamily="34" charset="-120"/>
              </a:rPr>
              <a:t>OPENING SUMMER 2026</a:t>
            </a:r>
          </a:p>
          <a:p>
            <a:pPr algn="l">
              <a:lnSpc>
                <a:spcPct val="100000"/>
              </a:lnSpc>
            </a:pPr>
            <a:r>
              <a:rPr lang="en-US" sz="800" dirty="0">
                <a:solidFill>
                  <a:srgbClr val="FFFFFF">
                    <a:alpha val="65000"/>
                  </a:srgbClr>
                </a:solidFill>
                <a:latin typeface="Lato" pitchFamily="34" charset="0"/>
                <a:ea typeface="Lato" pitchFamily="34" charset="-122"/>
                <a:cs typeface="Lato" pitchFamily="34" charset="-120"/>
              </a:rPr>
              <a:t>01634 623548 · info@chathamwaterscarehome.co.uk</a:t>
            </a:r>
          </a:p>
        </p:txBody>
      </p:sp>
      <p:sp>
        <p:nvSpPr>
          <p:cNvPr id="23" name="Text 22">
            <a:extLst>
              <a:ext uri="{FF2B5EF4-FFF2-40B4-BE49-F238E27FC236}">
                <a16:creationId xmlns:a16="http://schemas.microsoft.com/office/drawing/2014/main" id="{22D21B55-2683-99ED-F302-A3BD62512D75}"/>
              </a:ext>
            </a:extLst>
          </p:cNvPr>
          <p:cNvSpPr/>
          <p:nvPr/>
        </p:nvSpPr>
        <p:spPr>
          <a:xfrm>
            <a:off x="3917823" y="9492720"/>
            <a:ext cx="2620138" cy="403738"/>
          </a:xfrm>
          <a:prstGeom prst="rect">
            <a:avLst/>
          </a:prstGeom>
          <a:noFill/>
          <a:ln/>
        </p:spPr>
        <p:txBody>
          <a:bodyPr wrap="square" lIns="0" tIns="0" rIns="0" bIns="0" rtlCol="0" anchor="ctr"/>
          <a:lstStyle/>
          <a:p>
            <a:pPr algn="r">
              <a:lnSpc>
                <a:spcPct val="100000"/>
              </a:lnSpc>
              <a:spcAft>
                <a:spcPts val="100"/>
              </a:spcAft>
            </a:pPr>
            <a:r>
              <a:rPr lang="en-US" sz="700" b="1" kern="0" spc="150" dirty="0">
                <a:solidFill>
                  <a:srgbClr val="C9A84C"/>
                </a:solidFill>
                <a:latin typeface="Raleway" pitchFamily="34" charset="0"/>
                <a:ea typeface="Raleway" pitchFamily="34" charset="-122"/>
                <a:cs typeface="Raleway" pitchFamily="34" charset="-120"/>
              </a:rPr>
              <a:t>REGISTER INTEREST</a:t>
            </a:r>
          </a:p>
          <a:p>
            <a:pPr algn="r">
              <a:lnSpc>
                <a:spcPct val="100000"/>
              </a:lnSpc>
            </a:pPr>
            <a:r>
              <a:rPr lang="en-US" sz="800" b="1" kern="0" spc="200" dirty="0">
                <a:solidFill>
                  <a:srgbClr val="FFFFFF">
                    <a:alpha val="65000"/>
                  </a:srgbClr>
                </a:solidFill>
                <a:latin typeface="Raleway" pitchFamily="34" charset="0"/>
                <a:ea typeface="Raleway" pitchFamily="34" charset="-122"/>
                <a:cs typeface="Raleway" pitchFamily="34" charset="-120"/>
              </a:rPr>
              <a:t>CHATHAMWATERSCAREHOME.CO.UK</a:t>
            </a:r>
          </a:p>
        </p:txBody>
      </p:sp>
      <p:pic>
        <p:nvPicPr>
          <p:cNvPr id="29" name="Image 1">
            <a:extLst>
              <a:ext uri="{FF2B5EF4-FFF2-40B4-BE49-F238E27FC236}">
                <a16:creationId xmlns:a16="http://schemas.microsoft.com/office/drawing/2014/main" id="{8705BEC0-0F10-C5AD-AC55-5F1E7AB7C2C1}"/>
              </a:ext>
            </a:extLst>
          </p:cNvPr>
          <p:cNvPicPr>
            <a:picLocks noChangeAspect="1"/>
          </p:cNvPicPr>
          <p:nvPr/>
        </p:nvPicPr>
        <p:blipFill>
          <a:blip r:embed="rId5"/>
          <a:srcRect/>
          <a:stretch/>
        </p:blipFill>
        <p:spPr>
          <a:xfrm>
            <a:off x="5698412" y="2204052"/>
            <a:ext cx="962611" cy="607316"/>
          </a:xfrm>
          <a:prstGeom prst="rect">
            <a:avLst/>
          </a:prstGeom>
        </p:spPr>
      </p:pic>
    </p:spTree>
    <p:extLst>
      <p:ext uri="{BB962C8B-B14F-4D97-AF65-F5344CB8AC3E}">
        <p14:creationId xmlns:p14="http://schemas.microsoft.com/office/powerpoint/2010/main" val="2878908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bg>
      <p:bgPr>
        <a:solidFill>
          <a:srgbClr val="FDFCFA"/>
        </a:solidFill>
        <a:effectLst/>
      </p:bgPr>
    </p:bg>
    <p:spTree>
      <p:nvGrpSpPr>
        <p:cNvPr id="1" name=""/>
        <p:cNvGrpSpPr/>
        <p:nvPr/>
      </p:nvGrpSpPr>
      <p:grpSpPr>
        <a:xfrm>
          <a:off x="0" y="0"/>
          <a:ext cx="0" cy="0"/>
          <a:chOff x="0" y="0"/>
          <a:chExt cx="0" cy="0"/>
        </a:xfrm>
      </p:grpSpPr>
      <p:sp>
        <p:nvSpPr>
          <p:cNvPr id="30" name="Shape 5">
            <a:extLst>
              <a:ext uri="{FF2B5EF4-FFF2-40B4-BE49-F238E27FC236}">
                <a16:creationId xmlns:a16="http://schemas.microsoft.com/office/drawing/2014/main" id="{AF905C02-E6DA-EA63-7843-A1EA473A5367}"/>
              </a:ext>
            </a:extLst>
          </p:cNvPr>
          <p:cNvSpPr/>
          <p:nvPr/>
        </p:nvSpPr>
        <p:spPr>
          <a:xfrm>
            <a:off x="4555615" y="2900521"/>
            <a:ext cx="2302385" cy="6521228"/>
          </a:xfrm>
          <a:prstGeom prst="rect">
            <a:avLst/>
          </a:prstGeom>
          <a:solidFill>
            <a:srgbClr val="F7F5F0"/>
          </a:solidFill>
          <a:ln/>
        </p:spPr>
        <p:txBody>
          <a:bodyPr/>
          <a:lstStyle/>
          <a:p>
            <a:endParaRPr lang="en-GB"/>
          </a:p>
        </p:txBody>
      </p:sp>
      <p:pic>
        <p:nvPicPr>
          <p:cNvPr id="28" name="Picture 27">
            <a:extLst>
              <a:ext uri="{FF2B5EF4-FFF2-40B4-BE49-F238E27FC236}">
                <a16:creationId xmlns:a16="http://schemas.microsoft.com/office/drawing/2014/main" id="{DD51AFAA-2868-A354-A0B8-711FBA2089A1}"/>
              </a:ext>
            </a:extLst>
          </p:cNvPr>
          <p:cNvPicPr>
            <a:picLocks noChangeAspect="1"/>
          </p:cNvPicPr>
          <p:nvPr/>
        </p:nvPicPr>
        <p:blipFill>
          <a:blip r:embed="rId3"/>
          <a:srcRect l="2494" t="14496" r="2494" b="13142"/>
          <a:stretch>
            <a:fillRect/>
          </a:stretch>
        </p:blipFill>
        <p:spPr>
          <a:xfrm>
            <a:off x="1" y="0"/>
            <a:ext cx="6858000" cy="2879186"/>
          </a:xfrm>
          <a:prstGeom prst="rect">
            <a:avLst/>
          </a:prstGeom>
        </p:spPr>
      </p:pic>
      <p:sp>
        <p:nvSpPr>
          <p:cNvPr id="2" name="Shape 0">
            <a:extLst>
              <a:ext uri="{FF2B5EF4-FFF2-40B4-BE49-F238E27FC236}">
                <a16:creationId xmlns:a16="http://schemas.microsoft.com/office/drawing/2014/main" id="{EB4645E4-1855-2223-B5D5-C286015D8E6B}"/>
              </a:ext>
            </a:extLst>
          </p:cNvPr>
          <p:cNvSpPr/>
          <p:nvPr/>
        </p:nvSpPr>
        <p:spPr>
          <a:xfrm flipH="1" flipV="1">
            <a:off x="1" y="2067719"/>
            <a:ext cx="6857999" cy="832802"/>
          </a:xfrm>
          <a:prstGeom prst="flowChartDocument">
            <a:avLst/>
          </a:prstGeom>
          <a:solidFill>
            <a:srgbClr val="16223C">
              <a:alpha val="88000"/>
            </a:srgbClr>
          </a:solidFill>
          <a:ln/>
        </p:spPr>
        <p:txBody>
          <a:bodyPr/>
          <a:lstStyle/>
          <a:p>
            <a:endParaRPr lang="en-GB" dirty="0"/>
          </a:p>
        </p:txBody>
      </p:sp>
      <p:sp>
        <p:nvSpPr>
          <p:cNvPr id="4" name="Text 1"/>
          <p:cNvSpPr/>
          <p:nvPr/>
        </p:nvSpPr>
        <p:spPr>
          <a:xfrm>
            <a:off x="302895" y="2329752"/>
            <a:ext cx="5379720" cy="503142"/>
          </a:xfrm>
          <a:prstGeom prst="rect">
            <a:avLst/>
          </a:prstGeom>
          <a:noFill/>
          <a:ln/>
        </p:spPr>
        <p:txBody>
          <a:bodyPr wrap="square" lIns="0" tIns="0" rIns="0" bIns="0" rtlCol="0" anchor="ctr"/>
          <a:lstStyle/>
          <a:p>
            <a:r>
              <a:rPr lang="en-US" sz="2200" b="1" dirty="0">
                <a:solidFill>
                  <a:srgbClr val="FFFFFF"/>
                </a:solidFill>
                <a:latin typeface="Raleway" pitchFamily="34" charset="0"/>
                <a:ea typeface="Raleway" pitchFamily="34" charset="-122"/>
                <a:cs typeface="Raleway" pitchFamily="34" charset="-120"/>
              </a:rPr>
              <a:t>Our Location</a:t>
            </a:r>
            <a:endParaRPr lang="en-US" sz="2200" dirty="0"/>
          </a:p>
        </p:txBody>
      </p:sp>
      <p:sp>
        <p:nvSpPr>
          <p:cNvPr id="6" name="Text 2"/>
          <p:cNvSpPr/>
          <p:nvPr/>
        </p:nvSpPr>
        <p:spPr>
          <a:xfrm>
            <a:off x="302895" y="3276600"/>
            <a:ext cx="1834896" cy="283749"/>
          </a:xfrm>
          <a:prstGeom prst="rect">
            <a:avLst/>
          </a:prstGeom>
          <a:noFill/>
          <a:ln/>
        </p:spPr>
        <p:txBody>
          <a:bodyPr wrap="square" lIns="0" tIns="0" rIns="0" bIns="0" rtlCol="0" anchor="ctr"/>
          <a:lstStyle/>
          <a:p>
            <a:r>
              <a:rPr lang="en-US" sz="800" b="1" kern="0" spc="350" dirty="0">
                <a:solidFill>
                  <a:srgbClr val="C9A84C"/>
                </a:solidFill>
                <a:latin typeface="Raleway" pitchFamily="34" charset="0"/>
                <a:ea typeface="Raleway" pitchFamily="34" charset="-122"/>
                <a:cs typeface="Raleway" pitchFamily="34" charset="-120"/>
              </a:rPr>
              <a:t>WHERE WE ARE</a:t>
            </a:r>
            <a:endParaRPr lang="en-US" sz="800" dirty="0"/>
          </a:p>
        </p:txBody>
      </p:sp>
      <p:sp>
        <p:nvSpPr>
          <p:cNvPr id="7" name="Text 3"/>
          <p:cNvSpPr/>
          <p:nvPr/>
        </p:nvSpPr>
        <p:spPr>
          <a:xfrm>
            <a:off x="302895" y="3594100"/>
            <a:ext cx="1834896" cy="370585"/>
          </a:xfrm>
          <a:prstGeom prst="rect">
            <a:avLst/>
          </a:prstGeom>
          <a:noFill/>
          <a:ln/>
        </p:spPr>
        <p:txBody>
          <a:bodyPr wrap="square" lIns="0" tIns="0" rIns="0" bIns="0" rtlCol="0" anchor="ctr"/>
          <a:lstStyle/>
          <a:p>
            <a:r>
              <a:rPr lang="en-US" sz="1200" b="1" dirty="0">
                <a:solidFill>
                  <a:srgbClr val="1B2A4A"/>
                </a:solidFill>
                <a:latin typeface="Raleway" pitchFamily="34" charset="0"/>
                <a:ea typeface="Raleway" pitchFamily="34" charset="-122"/>
                <a:cs typeface="Raleway" pitchFamily="34" charset="-120"/>
              </a:rPr>
              <a:t>BESIDE THE WATERFRONT</a:t>
            </a:r>
            <a:endParaRPr lang="en-US" sz="1200" dirty="0"/>
          </a:p>
        </p:txBody>
      </p:sp>
      <p:sp>
        <p:nvSpPr>
          <p:cNvPr id="8" name="Text 4"/>
          <p:cNvSpPr/>
          <p:nvPr/>
        </p:nvSpPr>
        <p:spPr>
          <a:xfrm>
            <a:off x="302895" y="3987800"/>
            <a:ext cx="2029206" cy="3505200"/>
          </a:xfrm>
          <a:prstGeom prst="rect">
            <a:avLst/>
          </a:prstGeom>
          <a:noFill/>
          <a:ln/>
        </p:spPr>
        <p:txBody>
          <a:bodyPr wrap="square" lIns="0" tIns="0" rIns="0" bIns="0" rtlCol="0" anchor="t"/>
          <a:lstStyle/>
          <a:p>
            <a:pPr marL="0" indent="0">
              <a:lnSpc>
                <a:spcPct val="128000"/>
              </a:lnSpc>
              <a:spcAft>
                <a:spcPts val="500"/>
              </a:spcAft>
              <a:buNone/>
            </a:pPr>
            <a:r>
              <a:rPr lang="en-US" sz="1000" dirty="0">
                <a:solidFill>
                  <a:srgbClr val="374151"/>
                </a:solidFill>
                <a:latin typeface="Lato" pitchFamily="34" charset="0"/>
                <a:ea typeface="Lato" pitchFamily="34" charset="-122"/>
                <a:cs typeface="Lato" pitchFamily="34" charset="-120"/>
              </a:rPr>
              <a:t>Chatham Waters Care Home is located in Kent beside the tranquil Chatham Docks waterfront, offering a peaceful, scenic environment that supports wellbeing and calm.</a:t>
            </a:r>
          </a:p>
          <a:p>
            <a:pPr marL="0" indent="0">
              <a:lnSpc>
                <a:spcPct val="128000"/>
              </a:lnSpc>
              <a:spcAft>
                <a:spcPts val="500"/>
              </a:spcAft>
              <a:buNone/>
            </a:pPr>
            <a:r>
              <a:rPr lang="en-US" sz="1000" dirty="0">
                <a:solidFill>
                  <a:srgbClr val="374151"/>
                </a:solidFill>
                <a:latin typeface="Lato" pitchFamily="34" charset="0"/>
                <a:ea typeface="Lato" pitchFamily="34" charset="-122"/>
                <a:cs typeface="Lato" pitchFamily="34" charset="-120"/>
              </a:rPr>
              <a:t>The surrounding promenade, landscaped gardens, and open skies create a sense of space and sanctuary — ideal for residents and visitors alike.</a:t>
            </a:r>
          </a:p>
          <a:p>
            <a:pPr marL="0" indent="0">
              <a:lnSpc>
                <a:spcPct val="128000"/>
              </a:lnSpc>
              <a:spcAft>
                <a:spcPts val="500"/>
              </a:spcAft>
              <a:buNone/>
            </a:pPr>
            <a:r>
              <a:rPr lang="en-US" sz="1000" dirty="0">
                <a:solidFill>
                  <a:srgbClr val="374151"/>
                </a:solidFill>
                <a:latin typeface="Lato" pitchFamily="34" charset="0"/>
                <a:ea typeface="Lato" pitchFamily="34" charset="-122"/>
                <a:cs typeface="Lato" pitchFamily="34" charset="-120"/>
              </a:rPr>
              <a:t>The location offers the best of both worlds — the restorative calm of the water with easy access to local amenities and transport links.</a:t>
            </a:r>
          </a:p>
        </p:txBody>
      </p:sp>
      <p:sp>
        <p:nvSpPr>
          <p:cNvPr id="9" name="Shape 5"/>
          <p:cNvSpPr/>
          <p:nvPr/>
        </p:nvSpPr>
        <p:spPr>
          <a:xfrm>
            <a:off x="302896" y="7003889"/>
            <a:ext cx="2151126" cy="2250177"/>
          </a:xfrm>
          <a:prstGeom prst="rect">
            <a:avLst/>
          </a:prstGeom>
          <a:solidFill>
            <a:srgbClr val="F7F5F0"/>
          </a:solidFill>
          <a:ln/>
        </p:spPr>
        <p:txBody>
          <a:bodyPr/>
          <a:lstStyle/>
          <a:p>
            <a:endParaRPr lang="en-GB"/>
          </a:p>
        </p:txBody>
      </p:sp>
      <p:sp>
        <p:nvSpPr>
          <p:cNvPr id="10" name="Shape 6"/>
          <p:cNvSpPr/>
          <p:nvPr/>
        </p:nvSpPr>
        <p:spPr>
          <a:xfrm>
            <a:off x="302894" y="7003888"/>
            <a:ext cx="1905" cy="2250177"/>
          </a:xfrm>
          <a:prstGeom prst="line">
            <a:avLst/>
          </a:prstGeom>
          <a:noFill/>
          <a:ln w="31750">
            <a:solidFill>
              <a:srgbClr val="C9A84C"/>
            </a:solidFill>
            <a:prstDash val="solid"/>
          </a:ln>
        </p:spPr>
        <p:txBody>
          <a:bodyPr/>
          <a:lstStyle/>
          <a:p>
            <a:endParaRPr lang="en-GB"/>
          </a:p>
        </p:txBody>
      </p:sp>
      <p:sp>
        <p:nvSpPr>
          <p:cNvPr id="11" name="Text 7"/>
          <p:cNvSpPr/>
          <p:nvPr/>
        </p:nvSpPr>
        <p:spPr>
          <a:xfrm>
            <a:off x="411479" y="7125588"/>
            <a:ext cx="1970152" cy="1558457"/>
          </a:xfrm>
          <a:prstGeom prst="rect">
            <a:avLst/>
          </a:prstGeom>
          <a:noFill/>
          <a:ln/>
        </p:spPr>
        <p:txBody>
          <a:bodyPr wrap="square" lIns="0" tIns="0" rIns="0" bIns="0" rtlCol="0" anchor="t"/>
          <a:lstStyle/>
          <a:p>
            <a:pPr>
              <a:lnSpc>
                <a:spcPct val="150000"/>
              </a:lnSpc>
            </a:pPr>
            <a:r>
              <a:rPr lang="en-US" sz="1050" b="1" dirty="0">
                <a:solidFill>
                  <a:srgbClr val="1B2A4A"/>
                </a:solidFill>
                <a:latin typeface="Lato" pitchFamily="34" charset="0"/>
                <a:ea typeface="Lato" pitchFamily="34" charset="-122"/>
                <a:cs typeface="Lato" pitchFamily="34" charset="-120"/>
              </a:rPr>
              <a:t>Chatham Waters Care Home</a:t>
            </a:r>
            <a:endParaRPr lang="en-US" sz="1050" b="1" dirty="0"/>
          </a:p>
          <a:p>
            <a:pPr>
              <a:lnSpc>
                <a:spcPct val="150000"/>
              </a:lnSpc>
            </a:pPr>
            <a:r>
              <a:rPr lang="en-US" sz="1050" dirty="0">
                <a:solidFill>
                  <a:srgbClr val="1B2A4A"/>
                </a:solidFill>
                <a:latin typeface="Lato" pitchFamily="34" charset="0"/>
                <a:ea typeface="Lato" pitchFamily="34" charset="-122"/>
                <a:cs typeface="Lato" pitchFamily="34" charset="-120"/>
              </a:rPr>
              <a:t>Gillingham Gate Road</a:t>
            </a:r>
            <a:endParaRPr lang="en-US" sz="1050" dirty="0"/>
          </a:p>
          <a:p>
            <a:pPr>
              <a:lnSpc>
                <a:spcPct val="150000"/>
              </a:lnSpc>
            </a:pPr>
            <a:r>
              <a:rPr lang="en-US" sz="1050" dirty="0">
                <a:solidFill>
                  <a:srgbClr val="1B2A4A"/>
                </a:solidFill>
                <a:latin typeface="Lato" pitchFamily="34" charset="0"/>
                <a:ea typeface="Lato" pitchFamily="34" charset="-122"/>
                <a:cs typeface="Lato" pitchFamily="34" charset="-120"/>
              </a:rPr>
              <a:t>Gillingham, Kent</a:t>
            </a:r>
            <a:endParaRPr lang="en-US" sz="1050" dirty="0"/>
          </a:p>
          <a:p>
            <a:pPr>
              <a:lnSpc>
                <a:spcPct val="150000"/>
              </a:lnSpc>
            </a:pPr>
            <a:r>
              <a:rPr lang="en-US" sz="1050" dirty="0">
                <a:solidFill>
                  <a:srgbClr val="1B2A4A"/>
                </a:solidFill>
                <a:latin typeface="Lato" pitchFamily="34" charset="0"/>
                <a:ea typeface="Lato" pitchFamily="34" charset="-122"/>
                <a:cs typeface="Lato" pitchFamily="34" charset="-120"/>
              </a:rPr>
              <a:t>ME4 4FT</a:t>
            </a:r>
            <a:endParaRPr lang="en-US" sz="1050" dirty="0"/>
          </a:p>
          <a:p>
            <a:pPr>
              <a:lnSpc>
                <a:spcPct val="150000"/>
              </a:lnSpc>
            </a:pPr>
            <a:endParaRPr lang="en-US" sz="900" dirty="0"/>
          </a:p>
          <a:p>
            <a:pPr>
              <a:lnSpc>
                <a:spcPct val="150000"/>
              </a:lnSpc>
            </a:pPr>
            <a:r>
              <a:rPr lang="en-US" sz="1200" dirty="0">
                <a:solidFill>
                  <a:srgbClr val="1B2A4A"/>
                </a:solidFill>
                <a:latin typeface="Lato" pitchFamily="34" charset="0"/>
                <a:ea typeface="Lato" pitchFamily="34" charset="-122"/>
                <a:cs typeface="Lato" pitchFamily="34" charset="-120"/>
              </a:rPr>
              <a:t>Tel: 01634 623548</a:t>
            </a:r>
            <a:endParaRPr lang="en-US" sz="1200" dirty="0"/>
          </a:p>
          <a:p>
            <a:pPr>
              <a:lnSpc>
                <a:spcPct val="150000"/>
              </a:lnSpc>
            </a:pPr>
            <a:endParaRPr lang="en-US" sz="900" dirty="0">
              <a:solidFill>
                <a:srgbClr val="1B2A4A"/>
              </a:solidFill>
              <a:latin typeface="Lato" pitchFamily="34" charset="0"/>
              <a:ea typeface="Lato" pitchFamily="34" charset="-122"/>
              <a:cs typeface="Lato" pitchFamily="34" charset="-120"/>
            </a:endParaRPr>
          </a:p>
          <a:p>
            <a:pPr>
              <a:lnSpc>
                <a:spcPct val="150000"/>
              </a:lnSpc>
            </a:pPr>
            <a:r>
              <a:rPr lang="en-US" sz="900" dirty="0">
                <a:solidFill>
                  <a:srgbClr val="1B2A4A"/>
                </a:solidFill>
                <a:latin typeface="Lato" pitchFamily="34" charset="0"/>
                <a:ea typeface="Lato" pitchFamily="34" charset="-122"/>
                <a:cs typeface="Lato" pitchFamily="34" charset="-120"/>
              </a:rPr>
              <a:t>Info@chathamwaterscarehome.co.uk</a:t>
            </a:r>
            <a:endParaRPr lang="en-US" sz="900" dirty="0"/>
          </a:p>
          <a:p>
            <a:pPr>
              <a:lnSpc>
                <a:spcPct val="150000"/>
              </a:lnSpc>
            </a:pPr>
            <a:r>
              <a:rPr lang="en-US" sz="900" dirty="0">
                <a:solidFill>
                  <a:srgbClr val="1B2A4A"/>
                </a:solidFill>
                <a:latin typeface="Lato" pitchFamily="34" charset="0"/>
                <a:ea typeface="Lato" pitchFamily="34" charset="-122"/>
                <a:cs typeface="Lato" pitchFamily="34" charset="-120"/>
              </a:rPr>
              <a:t>www.chathamwaterscarehome.co.uk</a:t>
            </a:r>
            <a:endParaRPr lang="en-US" sz="900" dirty="0"/>
          </a:p>
        </p:txBody>
      </p:sp>
      <p:sp>
        <p:nvSpPr>
          <p:cNvPr id="12" name="Text 8"/>
          <p:cNvSpPr/>
          <p:nvPr/>
        </p:nvSpPr>
        <p:spPr>
          <a:xfrm>
            <a:off x="2655950" y="3276600"/>
            <a:ext cx="1655826" cy="228600"/>
          </a:xfrm>
          <a:prstGeom prst="rect">
            <a:avLst/>
          </a:prstGeom>
          <a:noFill/>
          <a:ln/>
        </p:spPr>
        <p:txBody>
          <a:bodyPr wrap="square" lIns="0" tIns="0" rIns="0" bIns="0" rtlCol="0" anchor="ctr"/>
          <a:lstStyle/>
          <a:p>
            <a:r>
              <a:rPr lang="en-US" sz="800" b="1" kern="0" spc="350" dirty="0">
                <a:solidFill>
                  <a:srgbClr val="C9A84C"/>
                </a:solidFill>
                <a:latin typeface="Raleway" pitchFamily="34" charset="0"/>
                <a:ea typeface="Raleway" pitchFamily="34" charset="-122"/>
                <a:cs typeface="Raleway" pitchFamily="34" charset="-120"/>
              </a:rPr>
              <a:t>HOW TO FIND US</a:t>
            </a:r>
            <a:endParaRPr lang="en-US" sz="800" dirty="0"/>
          </a:p>
        </p:txBody>
      </p:sp>
      <p:sp>
        <p:nvSpPr>
          <p:cNvPr id="13" name="Text 9"/>
          <p:cNvSpPr/>
          <p:nvPr/>
        </p:nvSpPr>
        <p:spPr>
          <a:xfrm>
            <a:off x="2655950" y="3606800"/>
            <a:ext cx="1655826" cy="365760"/>
          </a:xfrm>
          <a:prstGeom prst="rect">
            <a:avLst/>
          </a:prstGeom>
          <a:noFill/>
          <a:ln/>
        </p:spPr>
        <p:txBody>
          <a:bodyPr wrap="square" lIns="0" tIns="0" rIns="0" bIns="0" rtlCol="0" anchor="ctr"/>
          <a:lstStyle/>
          <a:p>
            <a:r>
              <a:rPr lang="en-US" sz="1200" b="1" dirty="0">
                <a:solidFill>
                  <a:srgbClr val="1B2A4A"/>
                </a:solidFill>
                <a:latin typeface="Raleway" pitchFamily="34" charset="0"/>
                <a:ea typeface="Raleway" pitchFamily="34" charset="-122"/>
                <a:cs typeface="Raleway" pitchFamily="34" charset="-120"/>
              </a:rPr>
              <a:t>GETTING HERE</a:t>
            </a:r>
            <a:endParaRPr lang="en-US" sz="1200" dirty="0"/>
          </a:p>
        </p:txBody>
      </p:sp>
      <p:sp>
        <p:nvSpPr>
          <p:cNvPr id="14" name="Text 10"/>
          <p:cNvSpPr/>
          <p:nvPr/>
        </p:nvSpPr>
        <p:spPr>
          <a:xfrm>
            <a:off x="2655950" y="4064000"/>
            <a:ext cx="1655826" cy="228600"/>
          </a:xfrm>
          <a:prstGeom prst="rect">
            <a:avLst/>
          </a:prstGeom>
          <a:noFill/>
          <a:ln/>
        </p:spPr>
        <p:txBody>
          <a:bodyPr wrap="square" lIns="0" tIns="0" rIns="0" bIns="0" rtlCol="0" anchor="ctr"/>
          <a:lstStyle/>
          <a:p>
            <a:r>
              <a:rPr lang="en-US" sz="1000" b="1" dirty="0">
                <a:solidFill>
                  <a:srgbClr val="1B2A4A"/>
                </a:solidFill>
                <a:latin typeface="Raleway" pitchFamily="34" charset="0"/>
                <a:ea typeface="Raleway" pitchFamily="34" charset="-122"/>
                <a:cs typeface="Raleway" pitchFamily="34" charset="-120"/>
              </a:rPr>
              <a:t>By Car</a:t>
            </a:r>
            <a:endParaRPr lang="en-US" sz="1000" dirty="0"/>
          </a:p>
        </p:txBody>
      </p:sp>
      <p:sp>
        <p:nvSpPr>
          <p:cNvPr id="15" name="Text 11"/>
          <p:cNvSpPr/>
          <p:nvPr/>
        </p:nvSpPr>
        <p:spPr>
          <a:xfrm>
            <a:off x="2655950" y="4292600"/>
            <a:ext cx="1655826" cy="1097280"/>
          </a:xfrm>
          <a:prstGeom prst="rect">
            <a:avLst/>
          </a:prstGeom>
          <a:noFill/>
          <a:ln/>
        </p:spPr>
        <p:txBody>
          <a:bodyPr wrap="square" lIns="0" tIns="0" rIns="0" bIns="0" rtlCol="0" anchor="t"/>
          <a:lstStyle/>
          <a:p>
            <a:pPr>
              <a:lnSpc>
                <a:spcPct val="140000"/>
              </a:lnSpc>
            </a:pPr>
            <a:r>
              <a:rPr lang="en-US" sz="950" dirty="0">
                <a:solidFill>
                  <a:srgbClr val="374151"/>
                </a:solidFill>
                <a:latin typeface="Lato" pitchFamily="34" charset="0"/>
                <a:ea typeface="Lato" pitchFamily="34" charset="-122"/>
                <a:cs typeface="Lato" pitchFamily="34" charset="-120"/>
              </a:rPr>
              <a:t>Easily accessible from the M2 and A2, with clear road signage directing you to Chatham Waters. On-site parking is available for visitors, with designated spaces close to the main entrance.</a:t>
            </a:r>
            <a:endParaRPr lang="en-US" sz="950" dirty="0"/>
          </a:p>
        </p:txBody>
      </p:sp>
      <p:sp>
        <p:nvSpPr>
          <p:cNvPr id="16" name="Text 12"/>
          <p:cNvSpPr/>
          <p:nvPr/>
        </p:nvSpPr>
        <p:spPr>
          <a:xfrm>
            <a:off x="2655950" y="5765800"/>
            <a:ext cx="1655826" cy="228600"/>
          </a:xfrm>
          <a:prstGeom prst="rect">
            <a:avLst/>
          </a:prstGeom>
          <a:noFill/>
          <a:ln/>
        </p:spPr>
        <p:txBody>
          <a:bodyPr wrap="square" lIns="0" tIns="0" rIns="0" bIns="0" rtlCol="0" anchor="ctr"/>
          <a:lstStyle/>
          <a:p>
            <a:r>
              <a:rPr lang="en-US" sz="1000" b="1" dirty="0">
                <a:solidFill>
                  <a:srgbClr val="1B2A4A"/>
                </a:solidFill>
                <a:latin typeface="Raleway" pitchFamily="34" charset="0"/>
                <a:ea typeface="Raleway" pitchFamily="34" charset="-122"/>
                <a:cs typeface="Raleway" pitchFamily="34" charset="-120"/>
              </a:rPr>
              <a:t>By Public Transport</a:t>
            </a:r>
            <a:endParaRPr lang="en-US" sz="1000" dirty="0"/>
          </a:p>
        </p:txBody>
      </p:sp>
      <p:sp>
        <p:nvSpPr>
          <p:cNvPr id="17" name="Text 13"/>
          <p:cNvSpPr/>
          <p:nvPr/>
        </p:nvSpPr>
        <p:spPr>
          <a:xfrm>
            <a:off x="2652140" y="6108700"/>
            <a:ext cx="1655826" cy="1097280"/>
          </a:xfrm>
          <a:prstGeom prst="rect">
            <a:avLst/>
          </a:prstGeom>
          <a:noFill/>
          <a:ln/>
        </p:spPr>
        <p:txBody>
          <a:bodyPr wrap="square" lIns="0" tIns="0" rIns="0" bIns="0" rtlCol="0" anchor="t"/>
          <a:lstStyle/>
          <a:p>
            <a:pPr>
              <a:lnSpc>
                <a:spcPct val="140000"/>
              </a:lnSpc>
            </a:pPr>
            <a:r>
              <a:rPr lang="en-US" sz="950" dirty="0">
                <a:solidFill>
                  <a:srgbClr val="374151"/>
                </a:solidFill>
                <a:latin typeface="Lato" pitchFamily="34" charset="0"/>
                <a:ea typeface="Lato" pitchFamily="34" charset="-122"/>
                <a:cs typeface="Lato" pitchFamily="34" charset="-120"/>
              </a:rPr>
              <a:t>Chatham Railway Station is approximately 1.5 miles away, with regular services to London, Maidstone, and surrounding areas. Local bus routes serve the Chatham Waters development, with stops within walking distance.</a:t>
            </a:r>
            <a:endParaRPr lang="en-US" sz="950" dirty="0"/>
          </a:p>
        </p:txBody>
      </p:sp>
      <p:sp>
        <p:nvSpPr>
          <p:cNvPr id="18" name="Text 14"/>
          <p:cNvSpPr/>
          <p:nvPr/>
        </p:nvSpPr>
        <p:spPr>
          <a:xfrm>
            <a:off x="2655950" y="7785100"/>
            <a:ext cx="1655826" cy="228600"/>
          </a:xfrm>
          <a:prstGeom prst="rect">
            <a:avLst/>
          </a:prstGeom>
          <a:noFill/>
          <a:ln/>
        </p:spPr>
        <p:txBody>
          <a:bodyPr wrap="square" lIns="0" tIns="0" rIns="0" bIns="0" rtlCol="0" anchor="ctr"/>
          <a:lstStyle/>
          <a:p>
            <a:r>
              <a:rPr lang="en-US" sz="1000" b="1" dirty="0">
                <a:solidFill>
                  <a:srgbClr val="1B2A4A"/>
                </a:solidFill>
                <a:latin typeface="Raleway" pitchFamily="34" charset="0"/>
                <a:ea typeface="Raleway" pitchFamily="34" charset="-122"/>
                <a:cs typeface="Raleway" pitchFamily="34" charset="-120"/>
              </a:rPr>
              <a:t>By Foot</a:t>
            </a:r>
            <a:endParaRPr lang="en-US" sz="1000" dirty="0"/>
          </a:p>
        </p:txBody>
      </p:sp>
      <p:sp>
        <p:nvSpPr>
          <p:cNvPr id="19" name="Text 15"/>
          <p:cNvSpPr/>
          <p:nvPr/>
        </p:nvSpPr>
        <p:spPr>
          <a:xfrm>
            <a:off x="2655950" y="8051800"/>
            <a:ext cx="1655826" cy="1097280"/>
          </a:xfrm>
          <a:prstGeom prst="rect">
            <a:avLst/>
          </a:prstGeom>
          <a:noFill/>
          <a:ln/>
        </p:spPr>
        <p:txBody>
          <a:bodyPr wrap="square" lIns="0" tIns="0" rIns="0" bIns="0" rtlCol="0" anchor="t"/>
          <a:lstStyle/>
          <a:p>
            <a:pPr>
              <a:lnSpc>
                <a:spcPct val="140000"/>
              </a:lnSpc>
            </a:pPr>
            <a:r>
              <a:rPr lang="en-US" sz="950" dirty="0">
                <a:solidFill>
                  <a:srgbClr val="374151"/>
                </a:solidFill>
                <a:latin typeface="Lato" pitchFamily="34" charset="0"/>
                <a:ea typeface="Lato" pitchFamily="34" charset="-122"/>
                <a:cs typeface="Lato" pitchFamily="34" charset="-120"/>
              </a:rPr>
              <a:t>The waterfront promenade provides a pleasant walking route from Chatham town centre. Pathways are level and well-lit, suitable for all mobility levels.</a:t>
            </a:r>
            <a:endParaRPr lang="en-US" sz="950" dirty="0"/>
          </a:p>
        </p:txBody>
      </p:sp>
      <p:sp>
        <p:nvSpPr>
          <p:cNvPr id="20" name="Text 16"/>
          <p:cNvSpPr/>
          <p:nvPr/>
        </p:nvSpPr>
        <p:spPr>
          <a:xfrm>
            <a:off x="4747915" y="3276600"/>
            <a:ext cx="1913107" cy="228600"/>
          </a:xfrm>
          <a:prstGeom prst="rect">
            <a:avLst/>
          </a:prstGeom>
          <a:noFill/>
          <a:ln/>
        </p:spPr>
        <p:txBody>
          <a:bodyPr wrap="square" lIns="0" tIns="0" rIns="0" bIns="0" rtlCol="0" anchor="ctr"/>
          <a:lstStyle/>
          <a:p>
            <a:r>
              <a:rPr lang="en-US" sz="800" b="1" kern="0" spc="350" dirty="0">
                <a:solidFill>
                  <a:srgbClr val="C9A84C"/>
                </a:solidFill>
                <a:latin typeface="Raleway" pitchFamily="34" charset="0"/>
                <a:ea typeface="Raleway" pitchFamily="34" charset="-122"/>
                <a:cs typeface="Raleway" pitchFamily="34" charset="-120"/>
              </a:rPr>
              <a:t>WHAT’S NEARBY</a:t>
            </a:r>
            <a:endParaRPr lang="en-US" sz="800" dirty="0"/>
          </a:p>
        </p:txBody>
      </p:sp>
      <p:sp>
        <p:nvSpPr>
          <p:cNvPr id="21" name="Text 17"/>
          <p:cNvSpPr/>
          <p:nvPr/>
        </p:nvSpPr>
        <p:spPr>
          <a:xfrm>
            <a:off x="4747915" y="3594100"/>
            <a:ext cx="1913107" cy="370585"/>
          </a:xfrm>
          <a:prstGeom prst="rect">
            <a:avLst/>
          </a:prstGeom>
          <a:noFill/>
          <a:ln/>
        </p:spPr>
        <p:txBody>
          <a:bodyPr wrap="square" lIns="0" tIns="0" rIns="0" bIns="0" rtlCol="0" anchor="ctr"/>
          <a:lstStyle/>
          <a:p>
            <a:r>
              <a:rPr lang="en-US" sz="1200" b="1" dirty="0">
                <a:solidFill>
                  <a:srgbClr val="1B2A4A"/>
                </a:solidFill>
                <a:latin typeface="Raleway" pitchFamily="34" charset="0"/>
                <a:ea typeface="Raleway" pitchFamily="34" charset="-122"/>
                <a:cs typeface="Raleway" pitchFamily="34" charset="-120"/>
              </a:rPr>
              <a:t>LOCAL AMENITIES</a:t>
            </a:r>
            <a:endParaRPr lang="en-US" sz="1200" dirty="0"/>
          </a:p>
        </p:txBody>
      </p:sp>
      <p:sp>
        <p:nvSpPr>
          <p:cNvPr id="22" name="Text 18"/>
          <p:cNvSpPr/>
          <p:nvPr/>
        </p:nvSpPr>
        <p:spPr>
          <a:xfrm>
            <a:off x="4894707" y="4064000"/>
            <a:ext cx="1643254" cy="2743200"/>
          </a:xfrm>
          <a:prstGeom prst="rect">
            <a:avLst/>
          </a:prstGeom>
          <a:noFill/>
          <a:ln/>
        </p:spPr>
        <p:txBody>
          <a:bodyPr wrap="square" lIns="0" tIns="0" rIns="0" bIns="0" rtlCol="0" anchor="t"/>
          <a:lstStyle/>
          <a:p>
            <a:pPr marL="144000" indent="-144000">
              <a:lnSpc>
                <a:spcPct val="140000"/>
              </a:lnSpc>
              <a:spcAft>
                <a:spcPts val="300"/>
              </a:spcAft>
              <a:buClr>
                <a:srgbClr val="C9A84C"/>
              </a:buClr>
              <a:buSzPct val="70000"/>
              <a:buFont typeface="Arial" pitchFamily="34" charset="0"/>
              <a:buChar char="▪"/>
            </a:pPr>
            <a:r>
              <a:rPr lang="en-US" sz="950" dirty="0">
                <a:solidFill>
                  <a:srgbClr val="374151"/>
                </a:solidFill>
                <a:latin typeface="Lato" pitchFamily="34" charset="0"/>
                <a:ea typeface="Lato" pitchFamily="34" charset="-122"/>
                <a:cs typeface="Lato" pitchFamily="34" charset="-120"/>
              </a:rPr>
              <a:t>Waterfront promenade and walking routes on the doorstep</a:t>
            </a:r>
          </a:p>
          <a:p>
            <a:pPr marL="144000" indent="-144000">
              <a:lnSpc>
                <a:spcPct val="140000"/>
              </a:lnSpc>
              <a:spcAft>
                <a:spcPts val="300"/>
              </a:spcAft>
              <a:buClr>
                <a:srgbClr val="C9A84C"/>
              </a:buClr>
              <a:buSzPct val="70000"/>
              <a:buFont typeface="Arial" pitchFamily="34" charset="0"/>
              <a:buChar char="▪"/>
            </a:pPr>
            <a:r>
              <a:rPr lang="en-US" sz="950" dirty="0">
                <a:solidFill>
                  <a:srgbClr val="374151"/>
                </a:solidFill>
                <a:latin typeface="Lato" pitchFamily="34" charset="0"/>
                <a:ea typeface="Lato" pitchFamily="34" charset="-122"/>
                <a:cs typeface="Lato" pitchFamily="34" charset="-120"/>
              </a:rPr>
              <a:t>Town centre shopping, dining, and culture close by</a:t>
            </a:r>
          </a:p>
          <a:p>
            <a:pPr marL="144000" indent="-144000">
              <a:lnSpc>
                <a:spcPct val="140000"/>
              </a:lnSpc>
              <a:spcAft>
                <a:spcPts val="300"/>
              </a:spcAft>
              <a:buClr>
                <a:srgbClr val="C9A84C"/>
              </a:buClr>
              <a:buSzPct val="70000"/>
              <a:buFont typeface="Arial" pitchFamily="34" charset="0"/>
              <a:buChar char="▪"/>
            </a:pPr>
            <a:r>
              <a:rPr lang="en-US" sz="950" dirty="0">
                <a:solidFill>
                  <a:srgbClr val="374151"/>
                </a:solidFill>
                <a:latin typeface="Lato" pitchFamily="34" charset="0"/>
                <a:ea typeface="Lato" pitchFamily="34" charset="-122"/>
                <a:cs typeface="Lato" pitchFamily="34" charset="-120"/>
              </a:rPr>
              <a:t>ASDA, a pub, park and children’s play area adjacent</a:t>
            </a:r>
          </a:p>
          <a:p>
            <a:pPr marL="144000" indent="-144000">
              <a:lnSpc>
                <a:spcPct val="140000"/>
              </a:lnSpc>
              <a:spcAft>
                <a:spcPts val="300"/>
              </a:spcAft>
              <a:buClr>
                <a:srgbClr val="C9A84C"/>
              </a:buClr>
              <a:buSzPct val="70000"/>
              <a:buFont typeface="Arial" pitchFamily="34" charset="0"/>
              <a:buChar char="▪"/>
            </a:pPr>
            <a:r>
              <a:rPr lang="en-US" sz="950" dirty="0">
                <a:solidFill>
                  <a:srgbClr val="374151"/>
                </a:solidFill>
                <a:latin typeface="Lato" pitchFamily="34" charset="0"/>
                <a:ea typeface="Lato" pitchFamily="34" charset="-122"/>
                <a:cs typeface="Lato" pitchFamily="34" charset="-120"/>
              </a:rPr>
              <a:t>Historic Dockyard and Rochester high street nearby</a:t>
            </a:r>
          </a:p>
          <a:p>
            <a:pPr marL="144000" indent="-144000">
              <a:lnSpc>
                <a:spcPct val="140000"/>
              </a:lnSpc>
              <a:spcAft>
                <a:spcPts val="300"/>
              </a:spcAft>
              <a:buClr>
                <a:srgbClr val="C9A84C"/>
              </a:buClr>
              <a:buSzPct val="70000"/>
              <a:buFont typeface="Arial" pitchFamily="34" charset="0"/>
              <a:buChar char="▪"/>
            </a:pPr>
            <a:r>
              <a:rPr lang="en-US" sz="950" dirty="0">
                <a:solidFill>
                  <a:srgbClr val="374151"/>
                </a:solidFill>
                <a:latin typeface="Lato" pitchFamily="34" charset="0"/>
                <a:ea typeface="Lato" pitchFamily="34" charset="-122"/>
                <a:cs typeface="Lato" pitchFamily="34" charset="-120"/>
              </a:rPr>
              <a:t>Medway Maritime Hospital and GP services a short drive</a:t>
            </a:r>
          </a:p>
          <a:p>
            <a:pPr marL="144000" indent="-144000">
              <a:lnSpc>
                <a:spcPct val="140000"/>
              </a:lnSpc>
              <a:spcAft>
                <a:spcPts val="300"/>
              </a:spcAft>
              <a:buClr>
                <a:srgbClr val="C9A84C"/>
              </a:buClr>
              <a:buSzPct val="70000"/>
              <a:buFont typeface="Arial" pitchFamily="34" charset="0"/>
              <a:buChar char="▪"/>
            </a:pPr>
            <a:r>
              <a:rPr lang="en-US" sz="950" dirty="0">
                <a:solidFill>
                  <a:srgbClr val="374151"/>
                </a:solidFill>
                <a:latin typeface="Lato" pitchFamily="34" charset="0"/>
                <a:ea typeface="Lato" pitchFamily="34" charset="-122"/>
                <a:cs typeface="Lato" pitchFamily="34" charset="-120"/>
              </a:rPr>
              <a:t>Direct bus and rail links via Chatham and Gillingham</a:t>
            </a:r>
          </a:p>
        </p:txBody>
      </p:sp>
      <p:sp>
        <p:nvSpPr>
          <p:cNvPr id="23" name="Text 19"/>
          <p:cNvSpPr/>
          <p:nvPr/>
        </p:nvSpPr>
        <p:spPr>
          <a:xfrm>
            <a:off x="4719447" y="7552275"/>
            <a:ext cx="1941576" cy="228600"/>
          </a:xfrm>
          <a:prstGeom prst="rect">
            <a:avLst/>
          </a:prstGeom>
          <a:noFill/>
          <a:ln/>
        </p:spPr>
        <p:txBody>
          <a:bodyPr wrap="square" lIns="0" tIns="0" rIns="0" bIns="0" rtlCol="0" anchor="ctr"/>
          <a:lstStyle/>
          <a:p>
            <a:pPr algn="ctr"/>
            <a:r>
              <a:rPr lang="en-US" sz="800" b="1" kern="0" spc="350" dirty="0">
                <a:solidFill>
                  <a:srgbClr val="C9A84C"/>
                </a:solidFill>
                <a:latin typeface="Raleway" pitchFamily="34" charset="0"/>
                <a:ea typeface="Raleway" pitchFamily="34" charset="-122"/>
                <a:cs typeface="Raleway" pitchFamily="34" charset="-120"/>
              </a:rPr>
              <a:t>FIND US</a:t>
            </a:r>
            <a:endParaRPr lang="en-US" sz="800" dirty="0"/>
          </a:p>
        </p:txBody>
      </p:sp>
      <p:pic>
        <p:nvPicPr>
          <p:cNvPr id="38" name="Image 1">
            <a:extLst>
              <a:ext uri="{FF2B5EF4-FFF2-40B4-BE49-F238E27FC236}">
                <a16:creationId xmlns:a16="http://schemas.microsoft.com/office/drawing/2014/main" id="{2F02D7CA-DC8F-3762-0100-A53D93ACA4E4}"/>
              </a:ext>
            </a:extLst>
          </p:cNvPr>
          <p:cNvPicPr>
            <a:picLocks noChangeAspect="1"/>
          </p:cNvPicPr>
          <p:nvPr/>
        </p:nvPicPr>
        <p:blipFill>
          <a:blip r:embed="rId4"/>
          <a:srcRect/>
          <a:stretch/>
        </p:blipFill>
        <p:spPr>
          <a:xfrm>
            <a:off x="5828202" y="2204052"/>
            <a:ext cx="962611" cy="607316"/>
          </a:xfrm>
          <a:prstGeom prst="rect">
            <a:avLst/>
          </a:prstGeom>
        </p:spPr>
      </p:pic>
      <p:sp>
        <p:nvSpPr>
          <p:cNvPr id="3" name="Shape 20">
            <a:extLst>
              <a:ext uri="{FF2B5EF4-FFF2-40B4-BE49-F238E27FC236}">
                <a16:creationId xmlns:a16="http://schemas.microsoft.com/office/drawing/2014/main" id="{5B3066E6-A76F-C2C2-070D-3301500C6FD3}"/>
              </a:ext>
            </a:extLst>
          </p:cNvPr>
          <p:cNvSpPr/>
          <p:nvPr/>
        </p:nvSpPr>
        <p:spPr>
          <a:xfrm>
            <a:off x="1" y="9435630"/>
            <a:ext cx="6858000" cy="470369"/>
          </a:xfrm>
          <a:prstGeom prst="rect">
            <a:avLst/>
          </a:prstGeom>
          <a:solidFill>
            <a:srgbClr val="16223C"/>
          </a:solidFill>
          <a:ln/>
        </p:spPr>
        <p:txBody>
          <a:bodyPr/>
          <a:lstStyle/>
          <a:p>
            <a:endParaRPr lang="en-GB" dirty="0"/>
          </a:p>
        </p:txBody>
      </p:sp>
      <p:sp>
        <p:nvSpPr>
          <p:cNvPr id="5" name="Text 21">
            <a:extLst>
              <a:ext uri="{FF2B5EF4-FFF2-40B4-BE49-F238E27FC236}">
                <a16:creationId xmlns:a16="http://schemas.microsoft.com/office/drawing/2014/main" id="{CF02C800-4B9D-1958-12EE-34C320A13E1C}"/>
              </a:ext>
            </a:extLst>
          </p:cNvPr>
          <p:cNvSpPr/>
          <p:nvPr/>
        </p:nvSpPr>
        <p:spPr>
          <a:xfrm>
            <a:off x="302895" y="9511708"/>
            <a:ext cx="3550920" cy="394291"/>
          </a:xfrm>
          <a:prstGeom prst="rect">
            <a:avLst/>
          </a:prstGeom>
          <a:noFill/>
          <a:ln/>
        </p:spPr>
        <p:txBody>
          <a:bodyPr wrap="square" lIns="0" tIns="0" rIns="0" bIns="0" rtlCol="0" anchor="ctr"/>
          <a:lstStyle/>
          <a:p>
            <a:pPr algn="l">
              <a:lnSpc>
                <a:spcPct val="100000"/>
              </a:lnSpc>
              <a:spcAft>
                <a:spcPts val="100"/>
              </a:spcAft>
            </a:pPr>
            <a:r>
              <a:rPr lang="en-US" sz="700" b="1" kern="0" spc="150" dirty="0">
                <a:solidFill>
                  <a:srgbClr val="C9A84C"/>
                </a:solidFill>
                <a:latin typeface="Raleway" pitchFamily="34" charset="0"/>
                <a:ea typeface="Raleway" pitchFamily="34" charset="-122"/>
                <a:cs typeface="Raleway" pitchFamily="34" charset="-120"/>
              </a:rPr>
              <a:t>OPENING SUMMER 2026</a:t>
            </a:r>
          </a:p>
          <a:p>
            <a:pPr algn="l">
              <a:lnSpc>
                <a:spcPct val="100000"/>
              </a:lnSpc>
            </a:pPr>
            <a:r>
              <a:rPr lang="en-US" sz="800" dirty="0">
                <a:solidFill>
                  <a:srgbClr val="FFFFFF">
                    <a:alpha val="65000"/>
                  </a:srgbClr>
                </a:solidFill>
                <a:latin typeface="Lato" pitchFamily="34" charset="0"/>
                <a:ea typeface="Lato" pitchFamily="34" charset="-122"/>
                <a:cs typeface="Lato" pitchFamily="34" charset="-120"/>
              </a:rPr>
              <a:t>01634 623548 · info@chathamwaterscarehome.co.uk</a:t>
            </a:r>
          </a:p>
        </p:txBody>
      </p:sp>
      <p:sp>
        <p:nvSpPr>
          <p:cNvPr id="29" name="Text 22">
            <a:extLst>
              <a:ext uri="{FF2B5EF4-FFF2-40B4-BE49-F238E27FC236}">
                <a16:creationId xmlns:a16="http://schemas.microsoft.com/office/drawing/2014/main" id="{45B89EDD-599A-0643-A920-DE5920A9C91D}"/>
              </a:ext>
            </a:extLst>
          </p:cNvPr>
          <p:cNvSpPr/>
          <p:nvPr/>
        </p:nvSpPr>
        <p:spPr>
          <a:xfrm>
            <a:off x="3917823" y="9492720"/>
            <a:ext cx="2620138" cy="403738"/>
          </a:xfrm>
          <a:prstGeom prst="rect">
            <a:avLst/>
          </a:prstGeom>
          <a:noFill/>
          <a:ln/>
        </p:spPr>
        <p:txBody>
          <a:bodyPr wrap="square" lIns="0" tIns="0" rIns="0" bIns="0" rtlCol="0" anchor="ctr"/>
          <a:lstStyle/>
          <a:p>
            <a:pPr algn="r">
              <a:lnSpc>
                <a:spcPct val="100000"/>
              </a:lnSpc>
              <a:spcAft>
                <a:spcPts val="100"/>
              </a:spcAft>
            </a:pPr>
            <a:r>
              <a:rPr lang="en-US" sz="700" b="1" kern="0" spc="150" dirty="0">
                <a:solidFill>
                  <a:srgbClr val="C9A84C"/>
                </a:solidFill>
                <a:latin typeface="Raleway" pitchFamily="34" charset="0"/>
                <a:ea typeface="Raleway" pitchFamily="34" charset="-122"/>
                <a:cs typeface="Raleway" pitchFamily="34" charset="-120"/>
              </a:rPr>
              <a:t>REGISTER INTEREST</a:t>
            </a:r>
          </a:p>
          <a:p>
            <a:pPr algn="r">
              <a:lnSpc>
                <a:spcPct val="100000"/>
              </a:lnSpc>
            </a:pPr>
            <a:r>
              <a:rPr lang="en-US" sz="800" b="1" kern="0" spc="200" dirty="0">
                <a:solidFill>
                  <a:srgbClr val="FFFFFF">
                    <a:alpha val="65000"/>
                  </a:srgbClr>
                </a:solidFill>
                <a:latin typeface="Raleway" pitchFamily="34" charset="0"/>
                <a:ea typeface="Raleway" pitchFamily="34" charset="-122"/>
                <a:cs typeface="Raleway" pitchFamily="34" charset="-120"/>
              </a:rPr>
              <a:t>CHATHAMWATERSCAREHOME.CO.UK</a:t>
            </a:r>
          </a:p>
        </p:txBody>
      </p:sp>
      <p:sp>
        <p:nvSpPr>
          <p:cNvPr id="96" name="Tagline"/>
          <p:cNvSpPr/>
          <p:nvPr/>
        </p:nvSpPr>
        <p:spPr>
          <a:xfrm>
            <a:off x="304800" y="3022600"/>
            <a:ext cx="6248400" cy="190500"/>
          </a:xfrm>
          <a:prstGeom prst="rect">
            <a:avLst/>
          </a:prstGeom>
          <a:noFill/>
        </p:spPr>
        <p:txBody>
          <a:bodyPr wrap="square" lIns="0" tIns="0" rIns="0" bIns="0" anchor="t"/>
          <a:lstStyle/>
          <a:p>
            <a:pPr algn="l"/>
            <a:r>
              <a:rPr lang="en-US" sz="1000" i="1" dirty="0">
                <a:solidFill>
                  <a:srgbClr val="4A607A"/>
                </a:solidFill>
                <a:latin typeface="Lato" pitchFamily="34" charset="0"/>
                <a:ea typeface="Lato" pitchFamily="34" charset="-122"/>
                <a:cs typeface="Lato" pitchFamily="34" charset="-120"/>
              </a:rPr>
              <a:t>Beside the Water. Close to Everything.</a:t>
            </a:r>
          </a:p>
        </p:txBody>
      </p:sp>
      <p:sp>
        <p:nvSpPr>
          <p:cNvPr id="97" name="Map Directions"/>
          <p:cNvSpPr/>
          <p:nvPr/>
        </p:nvSpPr>
        <p:spPr>
          <a:xfrm>
            <a:off x="4749800" y="7780865"/>
            <a:ext cx="1917700" cy="1473200"/>
          </a:xfrm>
          <a:prstGeom prst="rect">
            <a:avLst/>
          </a:prstGeom>
          <a:noFill/>
        </p:spPr>
        <p:txBody>
          <a:bodyPr wrap="square" lIns="0" tIns="0" rIns="0" bIns="0" anchor="t"/>
          <a:lstStyle/>
          <a:p>
            <a:pPr>
              <a:lnSpc>
                <a:spcPct val="140000"/>
              </a:lnSpc>
            </a:pPr>
            <a:r>
              <a:rPr lang="en-US" sz="950" dirty="0">
                <a:solidFill>
                  <a:srgbClr val="374151"/>
                </a:solidFill>
                <a:latin typeface="Lato" pitchFamily="34" charset="0"/>
                <a:ea typeface="Lato" pitchFamily="34" charset="-122"/>
                <a:cs typeface="Lato" pitchFamily="34" charset="-120"/>
              </a:rPr>
              <a:t>Search “Chatham Waters Care Home” on Google Maps for turn-by-turn directions, or use postcode ME4 4FT. On-site visitor parking available.</a:t>
            </a:r>
          </a:p>
        </p:txBody>
      </p:sp>
      <p:sp>
        <p:nvSpPr>
          <p:cNvPr id="98" name="Nearby Pullquote"/>
          <p:cNvSpPr/>
          <p:nvPr/>
        </p:nvSpPr>
        <p:spPr>
          <a:xfrm>
            <a:off x="4723765" y="8830951"/>
            <a:ext cx="1917700" cy="304800"/>
          </a:xfrm>
          <a:prstGeom prst="rect">
            <a:avLst/>
          </a:prstGeom>
          <a:noFill/>
        </p:spPr>
        <p:txBody>
          <a:bodyPr wrap="square" lIns="0" tIns="0" rIns="0" bIns="0" anchor="t"/>
          <a:lstStyle/>
          <a:p>
            <a:pPr>
              <a:lnSpc>
                <a:spcPct val="120000"/>
              </a:lnSpc>
            </a:pPr>
            <a:r>
              <a:rPr lang="en-US" sz="950" i="1" dirty="0">
                <a:solidFill>
                  <a:srgbClr val="C9A84C"/>
                </a:solidFill>
                <a:latin typeface="Lato" pitchFamily="34" charset="0"/>
                <a:ea typeface="Lato" pitchFamily="34" charset="-122"/>
                <a:cs typeface="Lato" pitchFamily="34" charset="-120"/>
              </a:rPr>
              <a:t>Everything you need, right on your doorstep.</a:t>
            </a:r>
          </a:p>
        </p:txBody>
      </p:sp>
    </p:spTree>
    <p:extLst>
      <p:ext uri="{BB962C8B-B14F-4D97-AF65-F5344CB8AC3E}">
        <p14:creationId xmlns:p14="http://schemas.microsoft.com/office/powerpoint/2010/main" val="1684731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F44F5-5641-4769-EDBB-53342F632C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73BD78-AF77-CEC1-A738-99C40F662FEC}"/>
              </a:ext>
            </a:extLst>
          </p:cNvPr>
          <p:cNvSpPr>
            <a:spLocks noGrp="1"/>
          </p:cNvSpPr>
          <p:nvPr>
            <p:ph type="title"/>
          </p:nvPr>
        </p:nvSpPr>
        <p:spPr/>
        <p:txBody>
          <a:bodyPr>
            <a:normAutofit/>
          </a:bodyPr>
          <a:lstStyle/>
          <a:p>
            <a:pPr algn="ctr"/>
            <a:r>
              <a:rPr lang="en-GB" sz="8000" b="1" dirty="0">
                <a:latin typeface="Arial" panose="020B0604020202020204" pitchFamily="34" charset="0"/>
                <a:cs typeface="Arial" panose="020B0604020202020204" pitchFamily="34" charset="0"/>
              </a:rPr>
              <a:t>Insert 2</a:t>
            </a:r>
          </a:p>
        </p:txBody>
      </p:sp>
      <p:sp>
        <p:nvSpPr>
          <p:cNvPr id="3" name="Arrow: Down 2">
            <a:extLst>
              <a:ext uri="{FF2B5EF4-FFF2-40B4-BE49-F238E27FC236}">
                <a16:creationId xmlns:a16="http://schemas.microsoft.com/office/drawing/2014/main" id="{A6BB8F69-3BB4-1661-E1DC-2B1AB12A6B9B}"/>
              </a:ext>
            </a:extLst>
          </p:cNvPr>
          <p:cNvSpPr/>
          <p:nvPr/>
        </p:nvSpPr>
        <p:spPr>
          <a:xfrm>
            <a:off x="2618509" y="2272145"/>
            <a:ext cx="1620982" cy="2195945"/>
          </a:xfrm>
          <a:prstGeom prst="downArrow">
            <a:avLst>
              <a:gd name="adj1" fmla="val 27778"/>
              <a:gd name="adj2"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A87359B7-4EA1-300D-B100-A815875EC643}"/>
              </a:ext>
            </a:extLst>
          </p:cNvPr>
          <p:cNvSpPr/>
          <p:nvPr/>
        </p:nvSpPr>
        <p:spPr>
          <a:xfrm>
            <a:off x="0" y="1"/>
            <a:ext cx="6858000" cy="990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282941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hape 5">
            <a:extLst>
              <a:ext uri="{FF2B5EF4-FFF2-40B4-BE49-F238E27FC236}">
                <a16:creationId xmlns:a16="http://schemas.microsoft.com/office/drawing/2014/main" id="{BFEA29F5-3BEA-D76A-34B0-5B948C748B2A}"/>
              </a:ext>
            </a:extLst>
          </p:cNvPr>
          <p:cNvSpPr/>
          <p:nvPr/>
        </p:nvSpPr>
        <p:spPr>
          <a:xfrm>
            <a:off x="0" y="4627549"/>
            <a:ext cx="6858001" cy="4791876"/>
          </a:xfrm>
          <a:prstGeom prst="rect">
            <a:avLst/>
          </a:prstGeom>
          <a:solidFill>
            <a:srgbClr val="F7F5F0"/>
          </a:solidFill>
          <a:ln/>
        </p:spPr>
        <p:txBody>
          <a:bodyPr/>
          <a:lstStyle/>
          <a:p>
            <a:endParaRPr lang="en-GB"/>
          </a:p>
        </p:txBody>
      </p:sp>
      <p:sp>
        <p:nvSpPr>
          <p:cNvPr id="3" name="Text 1"/>
          <p:cNvSpPr/>
          <p:nvPr/>
        </p:nvSpPr>
        <p:spPr>
          <a:xfrm>
            <a:off x="0" y="1188720"/>
            <a:ext cx="6858000" cy="548640"/>
          </a:xfrm>
          <a:prstGeom prst="rect">
            <a:avLst/>
          </a:prstGeom>
          <a:noFill/>
          <a:ln/>
        </p:spPr>
        <p:txBody>
          <a:bodyPr wrap="square" rtlCol="0" anchor="ctr"/>
          <a:lstStyle/>
          <a:p>
            <a:pPr marL="0" indent="0" algn="ctr">
              <a:buNone/>
            </a:pPr>
            <a:r>
              <a:rPr lang="en-US" sz="1100" dirty="0">
                <a:solidFill>
                  <a:srgbClr val="888888"/>
                </a:solidFill>
                <a:latin typeface="Lato" pitchFamily="34" charset="0"/>
                <a:ea typeface="Lato" pitchFamily="34" charset="-122"/>
                <a:cs typeface="Lato" pitchFamily="34" charset="-120"/>
              </a:rPr>
              <a:t>[HERO: Values / lifestyle image — swap in PowerPoint]</a:t>
            </a:r>
            <a:endParaRPr lang="en-US" sz="1100" dirty="0"/>
          </a:p>
        </p:txBody>
      </p:sp>
      <p:sp>
        <p:nvSpPr>
          <p:cNvPr id="5" name="Text 3"/>
          <p:cNvSpPr/>
          <p:nvPr/>
        </p:nvSpPr>
        <p:spPr>
          <a:xfrm>
            <a:off x="419864" y="2275682"/>
            <a:ext cx="5029200" cy="640080"/>
          </a:xfrm>
          <a:prstGeom prst="rect">
            <a:avLst/>
          </a:prstGeom>
          <a:noFill/>
          <a:ln/>
        </p:spPr>
        <p:txBody>
          <a:bodyPr wrap="square" lIns="0" tIns="0" rIns="0" bIns="0" rtlCol="0" anchor="ctr"/>
          <a:lstStyle/>
          <a:p>
            <a:pPr marL="0" indent="0">
              <a:buNone/>
            </a:pPr>
            <a:r>
              <a:rPr lang="en-US" sz="2200" b="1" dirty="0">
                <a:solidFill>
                  <a:srgbClr val="FFFFFF"/>
                </a:solidFill>
                <a:latin typeface="Raleway" pitchFamily="34" charset="0"/>
                <a:ea typeface="Raleway" pitchFamily="34" charset="-122"/>
                <a:cs typeface="Raleway" pitchFamily="34" charset="-120"/>
              </a:rPr>
              <a:t>Our Vision</a:t>
            </a:r>
            <a:endParaRPr lang="en-US" sz="2200" dirty="0"/>
          </a:p>
        </p:txBody>
      </p:sp>
      <p:sp>
        <p:nvSpPr>
          <p:cNvPr id="10" name="Text 7"/>
          <p:cNvSpPr/>
          <p:nvPr/>
        </p:nvSpPr>
        <p:spPr>
          <a:xfrm>
            <a:off x="302895" y="3001127"/>
            <a:ext cx="5928360" cy="244917"/>
          </a:xfrm>
          <a:prstGeom prst="rect">
            <a:avLst/>
          </a:prstGeom>
          <a:noFill/>
          <a:ln/>
        </p:spPr>
        <p:txBody>
          <a:bodyPr wrap="square" lIns="0" tIns="0" rIns="0" bIns="0" rtlCol="0" anchor="ctr"/>
          <a:lstStyle/>
          <a:p>
            <a:pPr marL="0" indent="0">
              <a:buNone/>
            </a:pPr>
            <a:r>
              <a:rPr lang="en-US" sz="1000" i="1" dirty="0">
                <a:solidFill>
                  <a:srgbClr val="4A607A"/>
                </a:solidFill>
                <a:latin typeface="Lato" pitchFamily="34" charset="0"/>
                <a:ea typeface="Lato" pitchFamily="34" charset="-122"/>
                <a:cs typeface="Lato" pitchFamily="34" charset="-120"/>
              </a:rPr>
              <a:t>Built on Values. Delivered with Heart.</a:t>
            </a:r>
            <a:endParaRPr lang="en-US" sz="1000" dirty="0"/>
          </a:p>
        </p:txBody>
      </p:sp>
      <p:sp>
        <p:nvSpPr>
          <p:cNvPr id="11" name="Text 8"/>
          <p:cNvSpPr/>
          <p:nvPr/>
        </p:nvSpPr>
        <p:spPr>
          <a:xfrm>
            <a:off x="302895" y="3366084"/>
            <a:ext cx="5928360" cy="94304"/>
          </a:xfrm>
          <a:prstGeom prst="rect">
            <a:avLst/>
          </a:prstGeom>
          <a:noFill/>
          <a:ln/>
        </p:spPr>
        <p:txBody>
          <a:bodyPr wrap="square" lIns="0" tIns="0" rIns="0" bIns="0" rtlCol="0" anchor="ctr"/>
          <a:lstStyle/>
          <a:p>
            <a:pPr marL="0" indent="0">
              <a:buNone/>
            </a:pPr>
            <a:r>
              <a:rPr lang="en-US" sz="1000" b="1" kern="0" spc="350" dirty="0">
                <a:solidFill>
                  <a:srgbClr val="C9A84C"/>
                </a:solidFill>
                <a:latin typeface="Raleway" pitchFamily="34" charset="0"/>
                <a:ea typeface="Raleway" pitchFamily="34" charset="-122"/>
                <a:cs typeface="Raleway" pitchFamily="34" charset="-120"/>
              </a:rPr>
              <a:t>WHY WE EXIST</a:t>
            </a:r>
            <a:endParaRPr lang="en-US" sz="1000" dirty="0"/>
          </a:p>
        </p:txBody>
      </p:sp>
      <p:sp>
        <p:nvSpPr>
          <p:cNvPr id="12" name="Text 9"/>
          <p:cNvSpPr/>
          <p:nvPr/>
        </p:nvSpPr>
        <p:spPr>
          <a:xfrm>
            <a:off x="308867" y="3571036"/>
            <a:ext cx="5928360" cy="731520"/>
          </a:xfrm>
          <a:prstGeom prst="rect">
            <a:avLst/>
          </a:prstGeom>
          <a:noFill/>
          <a:ln/>
        </p:spPr>
        <p:txBody>
          <a:bodyPr wrap="square" lIns="0" tIns="0" rIns="0" bIns="0" rtlCol="0" anchor="ctr"/>
          <a:lstStyle/>
          <a:p>
            <a:pPr marL="0" indent="0">
              <a:lnSpc>
                <a:spcPct val="165000"/>
              </a:lnSpc>
              <a:buNone/>
            </a:pPr>
            <a:r>
              <a:rPr lang="en-US" sz="1000" dirty="0">
                <a:solidFill>
                  <a:srgbClr val="374151"/>
                </a:solidFill>
                <a:latin typeface="Lato" pitchFamily="34" charset="0"/>
                <a:ea typeface="Lato" pitchFamily="34" charset="-122"/>
                <a:cs typeface="Lato" pitchFamily="34" charset="-120"/>
              </a:rPr>
              <a:t>At Chatham Waters Care Home, care is grounded in our core values, creating a home where every resident feels safe, respected, and connected. Removing complexity, honouring individuality, and delivering emotionally intelligent, high quality and compassionate care.</a:t>
            </a:r>
            <a:endParaRPr lang="en-US" sz="1000" dirty="0"/>
          </a:p>
        </p:txBody>
      </p:sp>
      <p:sp>
        <p:nvSpPr>
          <p:cNvPr id="13" name="Text 10"/>
          <p:cNvSpPr/>
          <p:nvPr/>
        </p:nvSpPr>
        <p:spPr>
          <a:xfrm>
            <a:off x="334359" y="4783840"/>
            <a:ext cx="5902868" cy="210109"/>
          </a:xfrm>
          <a:prstGeom prst="rect">
            <a:avLst/>
          </a:prstGeom>
          <a:noFill/>
          <a:ln/>
        </p:spPr>
        <p:txBody>
          <a:bodyPr wrap="square" lIns="0" tIns="0" rIns="0" bIns="0" rtlCol="0" anchor="ctr"/>
          <a:lstStyle/>
          <a:p>
            <a:pPr marL="0" indent="0">
              <a:buNone/>
            </a:pPr>
            <a:r>
              <a:rPr lang="en-US" sz="1000" b="1" kern="0" spc="350" dirty="0">
                <a:solidFill>
                  <a:srgbClr val="C9A84C"/>
                </a:solidFill>
                <a:latin typeface="Raleway" pitchFamily="34" charset="0"/>
                <a:ea typeface="Raleway" pitchFamily="34" charset="-122"/>
                <a:cs typeface="Raleway" pitchFamily="34" charset="-120"/>
              </a:rPr>
              <a:t>OUR CORE VALUES</a:t>
            </a:r>
            <a:endParaRPr lang="en-US" sz="1000" dirty="0"/>
          </a:p>
        </p:txBody>
      </p:sp>
      <p:sp>
        <p:nvSpPr>
          <p:cNvPr id="14" name="Text 11"/>
          <p:cNvSpPr/>
          <p:nvPr/>
        </p:nvSpPr>
        <p:spPr>
          <a:xfrm>
            <a:off x="324328" y="5043787"/>
            <a:ext cx="5912899" cy="210109"/>
          </a:xfrm>
          <a:prstGeom prst="rect">
            <a:avLst/>
          </a:prstGeom>
          <a:noFill/>
          <a:ln/>
        </p:spPr>
        <p:txBody>
          <a:bodyPr wrap="square" lIns="0" tIns="0" rIns="0" bIns="0" rtlCol="0" anchor="ctr"/>
          <a:lstStyle/>
          <a:p>
            <a:pPr marL="0" indent="0">
              <a:lnSpc>
                <a:spcPct val="165000"/>
              </a:lnSpc>
              <a:buNone/>
            </a:pPr>
            <a:r>
              <a:rPr lang="en-US" sz="1000" i="1" dirty="0">
                <a:solidFill>
                  <a:srgbClr val="4A607A"/>
                </a:solidFill>
                <a:latin typeface="Lato" pitchFamily="34" charset="0"/>
                <a:ea typeface="Lato" pitchFamily="34" charset="-122"/>
                <a:cs typeface="Lato" pitchFamily="34" charset="-120"/>
              </a:rPr>
              <a:t>Three commitments that shape everything we do:</a:t>
            </a:r>
            <a:endParaRPr lang="en-US" sz="1000" dirty="0"/>
          </a:p>
        </p:txBody>
      </p:sp>
      <p:sp>
        <p:nvSpPr>
          <p:cNvPr id="15" name="Shape 12"/>
          <p:cNvSpPr/>
          <p:nvPr/>
        </p:nvSpPr>
        <p:spPr>
          <a:xfrm>
            <a:off x="308867" y="5478284"/>
            <a:ext cx="1920240" cy="3691115"/>
          </a:xfrm>
          <a:prstGeom prst="rect">
            <a:avLst/>
          </a:prstGeom>
          <a:solidFill>
            <a:srgbClr val="FFFFFF"/>
          </a:solidFill>
          <a:ln/>
          <a:effectLst>
            <a:outerShdw blurRad="76200" dist="25400" dir="8100000" algn="bl" rotWithShape="0">
              <a:srgbClr val="000000">
                <a:alpha val="8000"/>
              </a:srgbClr>
            </a:outerShdw>
          </a:effectLst>
        </p:spPr>
        <p:txBody>
          <a:bodyPr/>
          <a:lstStyle/>
          <a:p>
            <a:endParaRPr lang="en-GB" sz="1000"/>
          </a:p>
        </p:txBody>
      </p:sp>
      <p:pic>
        <p:nvPicPr>
          <p:cNvPr id="4" name="Picture 3">
            <a:extLst>
              <a:ext uri="{FF2B5EF4-FFF2-40B4-BE49-F238E27FC236}">
                <a16:creationId xmlns:a16="http://schemas.microsoft.com/office/drawing/2014/main" id="{43997B9A-325D-CD5B-D694-70D88D1B35AC}"/>
              </a:ext>
            </a:extLst>
          </p:cNvPr>
          <p:cNvPicPr>
            <a:picLocks noChangeAspect="1"/>
          </p:cNvPicPr>
          <p:nvPr/>
        </p:nvPicPr>
        <p:blipFill>
          <a:blip r:embed="rId3"/>
          <a:stretch>
            <a:fillRect/>
          </a:stretch>
        </p:blipFill>
        <p:spPr>
          <a:xfrm>
            <a:off x="994794" y="5706885"/>
            <a:ext cx="548513" cy="547200"/>
          </a:xfrm>
          <a:prstGeom prst="rect">
            <a:avLst/>
          </a:prstGeom>
        </p:spPr>
      </p:pic>
      <p:sp>
        <p:nvSpPr>
          <p:cNvPr id="16" name="Shape 13"/>
          <p:cNvSpPr/>
          <p:nvPr/>
        </p:nvSpPr>
        <p:spPr>
          <a:xfrm>
            <a:off x="308867" y="5478285"/>
            <a:ext cx="1920240" cy="36576"/>
          </a:xfrm>
          <a:prstGeom prst="rect">
            <a:avLst/>
          </a:prstGeom>
          <a:solidFill>
            <a:srgbClr val="8FA882"/>
          </a:solidFill>
          <a:ln/>
        </p:spPr>
        <p:txBody>
          <a:bodyPr/>
          <a:lstStyle/>
          <a:p>
            <a:endParaRPr lang="en-GB" sz="1000"/>
          </a:p>
        </p:txBody>
      </p:sp>
      <p:sp>
        <p:nvSpPr>
          <p:cNvPr id="19" name="Text 16"/>
          <p:cNvSpPr/>
          <p:nvPr/>
        </p:nvSpPr>
        <p:spPr>
          <a:xfrm>
            <a:off x="400307" y="6392685"/>
            <a:ext cx="1737360" cy="228600"/>
          </a:xfrm>
          <a:prstGeom prst="rect">
            <a:avLst/>
          </a:prstGeom>
          <a:noFill/>
          <a:ln/>
        </p:spPr>
        <p:txBody>
          <a:bodyPr wrap="square" lIns="0" tIns="0" rIns="0" bIns="0" rtlCol="0" anchor="ctr"/>
          <a:lstStyle/>
          <a:p>
            <a:pPr marL="0" indent="0" algn="ctr">
              <a:buNone/>
            </a:pPr>
            <a:r>
              <a:rPr lang="en-US" sz="1000" b="1" kern="0" spc="100" dirty="0">
                <a:solidFill>
                  <a:srgbClr val="1B2A4A"/>
                </a:solidFill>
                <a:latin typeface="Raleway" pitchFamily="34" charset="0"/>
                <a:ea typeface="Raleway" pitchFamily="34" charset="-122"/>
                <a:cs typeface="Raleway" pitchFamily="34" charset="-120"/>
              </a:rPr>
              <a:t>COMPASSION</a:t>
            </a:r>
            <a:endParaRPr lang="en-US" sz="1000" dirty="0"/>
          </a:p>
        </p:txBody>
      </p:sp>
      <p:sp>
        <p:nvSpPr>
          <p:cNvPr id="20" name="Text 17"/>
          <p:cNvSpPr/>
          <p:nvPr/>
        </p:nvSpPr>
        <p:spPr>
          <a:xfrm>
            <a:off x="419864" y="6934200"/>
            <a:ext cx="1737360" cy="1554480"/>
          </a:xfrm>
          <a:prstGeom prst="rect">
            <a:avLst/>
          </a:prstGeom>
          <a:noFill/>
          <a:ln/>
        </p:spPr>
        <p:txBody>
          <a:bodyPr wrap="square" lIns="0" tIns="0" rIns="0" bIns="0" rtlCol="0" anchor="t"/>
          <a:lstStyle/>
          <a:p>
            <a:pPr marL="0" indent="0">
              <a:lnSpc>
                <a:spcPct val="155000"/>
              </a:lnSpc>
              <a:buNone/>
            </a:pPr>
            <a:r>
              <a:rPr lang="en-US" sz="1000" dirty="0">
                <a:solidFill>
                  <a:srgbClr val="374151"/>
                </a:solidFill>
                <a:latin typeface="Lato" pitchFamily="34" charset="0"/>
                <a:ea typeface="Lato" pitchFamily="34" charset="-122"/>
                <a:cs typeface="Lato" pitchFamily="34" charset="-120"/>
              </a:rPr>
              <a:t>We go beyond expectations with care that is truly compassionate and shaped by each resident’s needs. Every interaction builds trust with a team that anticipates needs, listens deeply, and responds with warmth and professionalism.</a:t>
            </a:r>
            <a:endParaRPr lang="en-US" sz="1000" dirty="0"/>
          </a:p>
        </p:txBody>
      </p:sp>
      <p:sp>
        <p:nvSpPr>
          <p:cNvPr id="21" name="Shape 18"/>
          <p:cNvSpPr/>
          <p:nvPr/>
        </p:nvSpPr>
        <p:spPr>
          <a:xfrm>
            <a:off x="2431544" y="5478284"/>
            <a:ext cx="1920240" cy="3691115"/>
          </a:xfrm>
          <a:prstGeom prst="rect">
            <a:avLst/>
          </a:prstGeom>
          <a:solidFill>
            <a:srgbClr val="FFFFFF"/>
          </a:solidFill>
          <a:ln/>
          <a:effectLst>
            <a:outerShdw blurRad="76200" dist="25400" dir="8100000" algn="bl" rotWithShape="0">
              <a:srgbClr val="000000">
                <a:alpha val="8000"/>
              </a:srgbClr>
            </a:outerShdw>
          </a:effectLst>
        </p:spPr>
        <p:txBody>
          <a:bodyPr/>
          <a:lstStyle/>
          <a:p>
            <a:endParaRPr lang="en-GB" sz="1000"/>
          </a:p>
        </p:txBody>
      </p:sp>
      <p:sp>
        <p:nvSpPr>
          <p:cNvPr id="22" name="Shape 19"/>
          <p:cNvSpPr/>
          <p:nvPr/>
        </p:nvSpPr>
        <p:spPr>
          <a:xfrm>
            <a:off x="2431544" y="5478285"/>
            <a:ext cx="1920240" cy="36576"/>
          </a:xfrm>
          <a:prstGeom prst="rect">
            <a:avLst/>
          </a:prstGeom>
          <a:solidFill>
            <a:srgbClr val="8FA882"/>
          </a:solidFill>
          <a:ln/>
        </p:spPr>
        <p:txBody>
          <a:bodyPr/>
          <a:lstStyle/>
          <a:p>
            <a:endParaRPr lang="en-GB" sz="1000"/>
          </a:p>
        </p:txBody>
      </p:sp>
      <p:pic>
        <p:nvPicPr>
          <p:cNvPr id="7" name="Picture 6">
            <a:extLst>
              <a:ext uri="{FF2B5EF4-FFF2-40B4-BE49-F238E27FC236}">
                <a16:creationId xmlns:a16="http://schemas.microsoft.com/office/drawing/2014/main" id="{66469FE1-B9A7-021F-9BDC-8A6476FD71A6}"/>
              </a:ext>
            </a:extLst>
          </p:cNvPr>
          <p:cNvPicPr>
            <a:picLocks noChangeAspect="1"/>
          </p:cNvPicPr>
          <p:nvPr/>
        </p:nvPicPr>
        <p:blipFill>
          <a:blip r:embed="rId4"/>
          <a:stretch>
            <a:fillRect/>
          </a:stretch>
        </p:blipFill>
        <p:spPr>
          <a:xfrm>
            <a:off x="3119567" y="5708325"/>
            <a:ext cx="548513" cy="547200"/>
          </a:xfrm>
          <a:prstGeom prst="rect">
            <a:avLst/>
          </a:prstGeom>
        </p:spPr>
      </p:pic>
      <p:sp>
        <p:nvSpPr>
          <p:cNvPr id="25" name="Text 22"/>
          <p:cNvSpPr/>
          <p:nvPr/>
        </p:nvSpPr>
        <p:spPr>
          <a:xfrm>
            <a:off x="2522984" y="6392685"/>
            <a:ext cx="1737360" cy="228600"/>
          </a:xfrm>
          <a:prstGeom prst="rect">
            <a:avLst/>
          </a:prstGeom>
          <a:noFill/>
          <a:ln/>
        </p:spPr>
        <p:txBody>
          <a:bodyPr wrap="square" lIns="0" tIns="0" rIns="0" bIns="0" rtlCol="0" anchor="ctr"/>
          <a:lstStyle/>
          <a:p>
            <a:pPr marL="0" indent="0" algn="ctr">
              <a:buNone/>
            </a:pPr>
            <a:r>
              <a:rPr lang="en-US" sz="1000" b="1" kern="0" spc="100" dirty="0">
                <a:solidFill>
                  <a:srgbClr val="1B2A4A"/>
                </a:solidFill>
                <a:latin typeface="Raleway" pitchFamily="34" charset="0"/>
                <a:ea typeface="Raleway" pitchFamily="34" charset="-122"/>
                <a:cs typeface="Raleway" pitchFamily="34" charset="-120"/>
              </a:rPr>
              <a:t>PARTNERSHIPS</a:t>
            </a:r>
            <a:endParaRPr lang="en-US" sz="1000" dirty="0"/>
          </a:p>
        </p:txBody>
      </p:sp>
      <p:sp>
        <p:nvSpPr>
          <p:cNvPr id="26" name="Text 23"/>
          <p:cNvSpPr/>
          <p:nvPr/>
        </p:nvSpPr>
        <p:spPr>
          <a:xfrm>
            <a:off x="2560320" y="6934200"/>
            <a:ext cx="1737360" cy="1554480"/>
          </a:xfrm>
          <a:prstGeom prst="rect">
            <a:avLst/>
          </a:prstGeom>
          <a:noFill/>
          <a:ln/>
        </p:spPr>
        <p:txBody>
          <a:bodyPr wrap="square" lIns="0" tIns="0" rIns="0" bIns="0" rtlCol="0" anchor="t"/>
          <a:lstStyle/>
          <a:p>
            <a:pPr marL="0" indent="0">
              <a:lnSpc>
                <a:spcPct val="155000"/>
              </a:lnSpc>
              <a:buNone/>
            </a:pPr>
            <a:r>
              <a:rPr lang="en-US" sz="1000" dirty="0">
                <a:solidFill>
                  <a:srgbClr val="374151"/>
                </a:solidFill>
                <a:latin typeface="Lato" pitchFamily="34" charset="0"/>
                <a:ea typeface="Lato" pitchFamily="34" charset="-122"/>
                <a:cs typeface="Lato" pitchFamily="34" charset="-120"/>
              </a:rPr>
              <a:t>We work closely with families, professionals, and residents to co-create care pathways. Shared decisions and transparent communication ensure you always know what’s happening and feel informed, involved, and empowered.</a:t>
            </a:r>
            <a:endParaRPr lang="en-US" sz="1000" dirty="0"/>
          </a:p>
        </p:txBody>
      </p:sp>
      <p:sp>
        <p:nvSpPr>
          <p:cNvPr id="27" name="Shape 24"/>
          <p:cNvSpPr/>
          <p:nvPr/>
        </p:nvSpPr>
        <p:spPr>
          <a:xfrm>
            <a:off x="4643884" y="5478285"/>
            <a:ext cx="1920240" cy="3691114"/>
          </a:xfrm>
          <a:prstGeom prst="rect">
            <a:avLst/>
          </a:prstGeom>
          <a:solidFill>
            <a:srgbClr val="FFFFFF"/>
          </a:solidFill>
          <a:ln/>
          <a:effectLst>
            <a:outerShdw blurRad="76200" dist="25400" dir="8100000" algn="bl" rotWithShape="0">
              <a:srgbClr val="000000">
                <a:alpha val="8000"/>
              </a:srgbClr>
            </a:outerShdw>
          </a:effectLst>
        </p:spPr>
        <p:txBody>
          <a:bodyPr/>
          <a:lstStyle/>
          <a:p>
            <a:endParaRPr lang="en-GB" sz="1000"/>
          </a:p>
        </p:txBody>
      </p:sp>
      <p:pic>
        <p:nvPicPr>
          <p:cNvPr id="42" name="Picture 41">
            <a:extLst>
              <a:ext uri="{FF2B5EF4-FFF2-40B4-BE49-F238E27FC236}">
                <a16:creationId xmlns:a16="http://schemas.microsoft.com/office/drawing/2014/main" id="{202AC59B-2BB8-B920-2379-B8E2BE0C7276}"/>
              </a:ext>
            </a:extLst>
          </p:cNvPr>
          <p:cNvPicPr>
            <a:picLocks noChangeAspect="1"/>
          </p:cNvPicPr>
          <p:nvPr/>
        </p:nvPicPr>
        <p:blipFill>
          <a:blip r:embed="rId5"/>
          <a:stretch>
            <a:fillRect/>
          </a:stretch>
        </p:blipFill>
        <p:spPr>
          <a:xfrm>
            <a:off x="5325492" y="5714091"/>
            <a:ext cx="548513" cy="547200"/>
          </a:xfrm>
          <a:prstGeom prst="rect">
            <a:avLst/>
          </a:prstGeom>
        </p:spPr>
      </p:pic>
      <p:sp>
        <p:nvSpPr>
          <p:cNvPr id="28" name="Shape 25"/>
          <p:cNvSpPr/>
          <p:nvPr/>
        </p:nvSpPr>
        <p:spPr>
          <a:xfrm>
            <a:off x="4643884" y="5478285"/>
            <a:ext cx="1920240" cy="36576"/>
          </a:xfrm>
          <a:prstGeom prst="rect">
            <a:avLst/>
          </a:prstGeom>
          <a:solidFill>
            <a:srgbClr val="8FA882"/>
          </a:solidFill>
          <a:ln/>
        </p:spPr>
        <p:txBody>
          <a:bodyPr/>
          <a:lstStyle/>
          <a:p>
            <a:endParaRPr lang="en-GB" sz="1000"/>
          </a:p>
        </p:txBody>
      </p:sp>
      <p:sp>
        <p:nvSpPr>
          <p:cNvPr id="31" name="Text 28"/>
          <p:cNvSpPr/>
          <p:nvPr/>
        </p:nvSpPr>
        <p:spPr>
          <a:xfrm>
            <a:off x="4735324" y="6392685"/>
            <a:ext cx="1737360" cy="228600"/>
          </a:xfrm>
          <a:prstGeom prst="rect">
            <a:avLst/>
          </a:prstGeom>
          <a:noFill/>
          <a:ln/>
        </p:spPr>
        <p:txBody>
          <a:bodyPr wrap="square" lIns="0" tIns="0" rIns="0" bIns="0" rtlCol="0" anchor="ctr"/>
          <a:lstStyle/>
          <a:p>
            <a:pPr marL="0" indent="0" algn="ctr">
              <a:buNone/>
            </a:pPr>
            <a:r>
              <a:rPr lang="en-US" sz="1000" b="1" kern="0" spc="100" dirty="0">
                <a:solidFill>
                  <a:srgbClr val="1B2A4A"/>
                </a:solidFill>
                <a:latin typeface="Raleway" pitchFamily="34" charset="0"/>
                <a:ea typeface="Raleway" pitchFamily="34" charset="-122"/>
                <a:cs typeface="Raleway" pitchFamily="34" charset="-120"/>
              </a:rPr>
              <a:t>INNOVATION IN WELLBEING</a:t>
            </a:r>
            <a:endParaRPr lang="en-US" sz="1000" dirty="0"/>
          </a:p>
        </p:txBody>
      </p:sp>
      <p:pic>
        <p:nvPicPr>
          <p:cNvPr id="9" name="Picture 8">
            <a:extLst>
              <a:ext uri="{FF2B5EF4-FFF2-40B4-BE49-F238E27FC236}">
                <a16:creationId xmlns:a16="http://schemas.microsoft.com/office/drawing/2014/main" id="{88C42459-7E61-A7BE-FC4B-A9748C3B09CC}"/>
              </a:ext>
            </a:extLst>
          </p:cNvPr>
          <p:cNvPicPr>
            <a:picLocks noChangeAspect="1"/>
          </p:cNvPicPr>
          <p:nvPr/>
        </p:nvPicPr>
        <p:blipFill>
          <a:blip r:embed="rId6">
            <a:alphaModFix/>
          </a:blip>
          <a:srcRect l="2406" t="25714" r="2637" b="12845"/>
          <a:stretch>
            <a:fillRect/>
          </a:stretch>
        </p:blipFill>
        <p:spPr>
          <a:xfrm>
            <a:off x="0" y="0"/>
            <a:ext cx="6858000" cy="2884316"/>
          </a:xfrm>
          <a:prstGeom prst="rect">
            <a:avLst/>
          </a:prstGeom>
        </p:spPr>
      </p:pic>
      <p:sp>
        <p:nvSpPr>
          <p:cNvPr id="8" name="Shape 0">
            <a:extLst>
              <a:ext uri="{FF2B5EF4-FFF2-40B4-BE49-F238E27FC236}">
                <a16:creationId xmlns:a16="http://schemas.microsoft.com/office/drawing/2014/main" id="{9E803E7D-63B8-708F-3979-24357533E8EE}"/>
              </a:ext>
            </a:extLst>
          </p:cNvPr>
          <p:cNvSpPr/>
          <p:nvPr/>
        </p:nvSpPr>
        <p:spPr>
          <a:xfrm flipH="1" flipV="1">
            <a:off x="1" y="2067719"/>
            <a:ext cx="6857999" cy="832802"/>
          </a:xfrm>
          <a:prstGeom prst="flowChartDocument">
            <a:avLst/>
          </a:prstGeom>
          <a:solidFill>
            <a:srgbClr val="16223C">
              <a:alpha val="88000"/>
            </a:srgbClr>
          </a:solidFill>
          <a:ln/>
        </p:spPr>
        <p:txBody>
          <a:bodyPr/>
          <a:lstStyle/>
          <a:p>
            <a:endParaRPr lang="en-GB" dirty="0"/>
          </a:p>
        </p:txBody>
      </p:sp>
      <p:sp>
        <p:nvSpPr>
          <p:cNvPr id="39" name="Text 1">
            <a:extLst>
              <a:ext uri="{FF2B5EF4-FFF2-40B4-BE49-F238E27FC236}">
                <a16:creationId xmlns:a16="http://schemas.microsoft.com/office/drawing/2014/main" id="{A26B7323-2C24-EB04-EA03-DE6A20B170F2}"/>
              </a:ext>
            </a:extLst>
          </p:cNvPr>
          <p:cNvSpPr/>
          <p:nvPr/>
        </p:nvSpPr>
        <p:spPr>
          <a:xfrm>
            <a:off x="216663" y="2266032"/>
            <a:ext cx="5440459" cy="502920"/>
          </a:xfrm>
          <a:prstGeom prst="rect">
            <a:avLst/>
          </a:prstGeom>
          <a:noFill/>
          <a:ln/>
        </p:spPr>
        <p:txBody>
          <a:bodyPr wrap="square" lIns="0" tIns="0" rIns="0" bIns="0" rtlCol="0" anchor="ctr"/>
          <a:lstStyle/>
          <a:p>
            <a:r>
              <a:rPr lang="en-US" sz="2200" b="1" dirty="0">
                <a:solidFill>
                  <a:srgbClr val="FFFFFF"/>
                </a:solidFill>
                <a:latin typeface="Raleway" pitchFamily="34" charset="0"/>
              </a:rPr>
              <a:t>Our Vision</a:t>
            </a:r>
            <a:endParaRPr lang="en-US" sz="2200" dirty="0"/>
          </a:p>
        </p:txBody>
      </p:sp>
      <p:pic>
        <p:nvPicPr>
          <p:cNvPr id="40" name="Image 1">
            <a:extLst>
              <a:ext uri="{FF2B5EF4-FFF2-40B4-BE49-F238E27FC236}">
                <a16:creationId xmlns:a16="http://schemas.microsoft.com/office/drawing/2014/main" id="{911709A1-4B36-EC06-32BA-3DCBBE858ACE}"/>
              </a:ext>
            </a:extLst>
          </p:cNvPr>
          <p:cNvPicPr>
            <a:picLocks noChangeAspect="1"/>
          </p:cNvPicPr>
          <p:nvPr/>
        </p:nvPicPr>
        <p:blipFill>
          <a:blip r:embed="rId7"/>
          <a:srcRect/>
          <a:stretch/>
        </p:blipFill>
        <p:spPr>
          <a:xfrm>
            <a:off x="5828202" y="2204052"/>
            <a:ext cx="962611" cy="607316"/>
          </a:xfrm>
          <a:prstGeom prst="rect">
            <a:avLst/>
          </a:prstGeom>
        </p:spPr>
      </p:pic>
      <p:sp>
        <p:nvSpPr>
          <p:cNvPr id="32" name="Text 29"/>
          <p:cNvSpPr/>
          <p:nvPr/>
        </p:nvSpPr>
        <p:spPr>
          <a:xfrm>
            <a:off x="4735324" y="6934200"/>
            <a:ext cx="1737360" cy="1554480"/>
          </a:xfrm>
          <a:prstGeom prst="rect">
            <a:avLst/>
          </a:prstGeom>
          <a:noFill/>
          <a:ln/>
        </p:spPr>
        <p:txBody>
          <a:bodyPr wrap="square" lIns="0" tIns="0" rIns="0" bIns="0" rtlCol="0" anchor="t"/>
          <a:lstStyle/>
          <a:p>
            <a:pPr marL="0" indent="0">
              <a:lnSpc>
                <a:spcPct val="155000"/>
              </a:lnSpc>
              <a:buNone/>
            </a:pPr>
            <a:r>
              <a:rPr lang="en-US" sz="1000" dirty="0">
                <a:solidFill>
                  <a:srgbClr val="374151"/>
                </a:solidFill>
                <a:latin typeface="Lato" pitchFamily="34" charset="0"/>
                <a:ea typeface="Lato" pitchFamily="34" charset="-122"/>
                <a:cs typeface="Lato" pitchFamily="34" charset="-120"/>
              </a:rPr>
              <a:t>From sensory design to emotionally attuned staffing, we use innovation to enhance our residents’ quality of life and wellbeing. We learn, adapt, and improve, guided by best practice, lived experience, and a commitment to doing better.</a:t>
            </a:r>
            <a:endParaRPr lang="en-US" sz="1000" dirty="0"/>
          </a:p>
        </p:txBody>
      </p:sp>
      <p:sp>
        <p:nvSpPr>
          <p:cNvPr id="2" name="Shape 20">
            <a:extLst>
              <a:ext uri="{FF2B5EF4-FFF2-40B4-BE49-F238E27FC236}">
                <a16:creationId xmlns:a16="http://schemas.microsoft.com/office/drawing/2014/main" id="{F11F029B-C32B-6594-250C-E20BBA30BCCB}"/>
              </a:ext>
            </a:extLst>
          </p:cNvPr>
          <p:cNvSpPr/>
          <p:nvPr/>
        </p:nvSpPr>
        <p:spPr>
          <a:xfrm>
            <a:off x="1" y="9435630"/>
            <a:ext cx="6858000" cy="470369"/>
          </a:xfrm>
          <a:prstGeom prst="rect">
            <a:avLst/>
          </a:prstGeom>
          <a:solidFill>
            <a:srgbClr val="16223C"/>
          </a:solidFill>
          <a:ln/>
        </p:spPr>
        <p:txBody>
          <a:bodyPr/>
          <a:lstStyle/>
          <a:p>
            <a:endParaRPr lang="en-GB" dirty="0"/>
          </a:p>
        </p:txBody>
      </p:sp>
      <p:sp>
        <p:nvSpPr>
          <p:cNvPr id="6" name="Text 21">
            <a:extLst>
              <a:ext uri="{FF2B5EF4-FFF2-40B4-BE49-F238E27FC236}">
                <a16:creationId xmlns:a16="http://schemas.microsoft.com/office/drawing/2014/main" id="{A2C16178-EBA6-DB53-E2A9-EB63D959B62A}"/>
              </a:ext>
            </a:extLst>
          </p:cNvPr>
          <p:cNvSpPr/>
          <p:nvPr/>
        </p:nvSpPr>
        <p:spPr>
          <a:xfrm>
            <a:off x="302895" y="9511709"/>
            <a:ext cx="3550920" cy="365760"/>
          </a:xfrm>
          <a:prstGeom prst="rect">
            <a:avLst/>
          </a:prstGeom>
          <a:noFill/>
          <a:ln/>
        </p:spPr>
        <p:txBody>
          <a:bodyPr wrap="square" lIns="0" tIns="0" rIns="0" bIns="0" rtlCol="0" anchor="ctr"/>
          <a:lstStyle/>
          <a:p>
            <a:pPr algn="l">
              <a:lnSpc>
                <a:spcPct val="100000"/>
              </a:lnSpc>
              <a:spcAft>
                <a:spcPts val="100"/>
              </a:spcAft>
            </a:pPr>
            <a:r>
              <a:rPr lang="en-US" sz="700" b="1" kern="0" spc="150" dirty="0">
                <a:solidFill>
                  <a:srgbClr val="C9A84C"/>
                </a:solidFill>
                <a:latin typeface="Raleway" pitchFamily="34" charset="0"/>
                <a:ea typeface="Raleway" pitchFamily="34" charset="-122"/>
                <a:cs typeface="Raleway" pitchFamily="34" charset="-120"/>
              </a:rPr>
              <a:t>OPENING SUMMER 2026</a:t>
            </a:r>
          </a:p>
          <a:p>
            <a:pPr algn="l">
              <a:lnSpc>
                <a:spcPct val="100000"/>
              </a:lnSpc>
            </a:pPr>
            <a:r>
              <a:rPr lang="en-US" sz="800" dirty="0">
                <a:solidFill>
                  <a:srgbClr val="FFFFFF">
                    <a:alpha val="65000"/>
                  </a:srgbClr>
                </a:solidFill>
                <a:latin typeface="Lato" pitchFamily="34" charset="0"/>
                <a:ea typeface="Lato" pitchFamily="34" charset="-122"/>
                <a:cs typeface="Lato" pitchFamily="34" charset="-120"/>
              </a:rPr>
              <a:t>01634 623548 · info@chathamwaterscarehome.co.uk</a:t>
            </a:r>
          </a:p>
        </p:txBody>
      </p:sp>
      <p:sp>
        <p:nvSpPr>
          <p:cNvPr id="17" name="Text 22">
            <a:extLst>
              <a:ext uri="{FF2B5EF4-FFF2-40B4-BE49-F238E27FC236}">
                <a16:creationId xmlns:a16="http://schemas.microsoft.com/office/drawing/2014/main" id="{640F8A3D-8AF6-1032-98CD-2124DAD58140}"/>
              </a:ext>
            </a:extLst>
          </p:cNvPr>
          <p:cNvSpPr/>
          <p:nvPr/>
        </p:nvSpPr>
        <p:spPr>
          <a:xfrm>
            <a:off x="3917823" y="9492720"/>
            <a:ext cx="2620138" cy="403738"/>
          </a:xfrm>
          <a:prstGeom prst="rect">
            <a:avLst/>
          </a:prstGeom>
          <a:noFill/>
          <a:ln/>
        </p:spPr>
        <p:txBody>
          <a:bodyPr wrap="square" lIns="0" tIns="0" rIns="0" bIns="0" rtlCol="0" anchor="ctr"/>
          <a:lstStyle/>
          <a:p>
            <a:pPr algn="r">
              <a:lnSpc>
                <a:spcPct val="100000"/>
              </a:lnSpc>
              <a:spcAft>
                <a:spcPts val="100"/>
              </a:spcAft>
            </a:pPr>
            <a:r>
              <a:rPr lang="en-US" sz="700" b="1" kern="0" spc="150" dirty="0">
                <a:solidFill>
                  <a:srgbClr val="C9A84C"/>
                </a:solidFill>
                <a:latin typeface="Raleway" pitchFamily="34" charset="0"/>
                <a:ea typeface="Raleway" pitchFamily="34" charset="-122"/>
                <a:cs typeface="Raleway" pitchFamily="34" charset="-120"/>
              </a:rPr>
              <a:t>REGISTER INTEREST</a:t>
            </a:r>
          </a:p>
          <a:p>
            <a:pPr algn="r">
              <a:lnSpc>
                <a:spcPct val="100000"/>
              </a:lnSpc>
            </a:pPr>
            <a:r>
              <a:rPr lang="en-US" sz="800" b="1" kern="0" spc="200" dirty="0">
                <a:solidFill>
                  <a:srgbClr val="FFFFFF">
                    <a:alpha val="65000"/>
                  </a:srgbClr>
                </a:solidFill>
                <a:latin typeface="Raleway" pitchFamily="34" charset="0"/>
                <a:ea typeface="Raleway" pitchFamily="34" charset="-122"/>
                <a:cs typeface="Raleway" pitchFamily="34" charset="-120"/>
              </a:rPr>
              <a:t>CHATHAMWATERSCAREHOME.CO.UK</a:t>
            </a:r>
          </a:p>
        </p:txBody>
      </p:sp>
    </p:spTree>
    <p:extLst>
      <p:ext uri="{BB962C8B-B14F-4D97-AF65-F5344CB8AC3E}">
        <p14:creationId xmlns:p14="http://schemas.microsoft.com/office/powerpoint/2010/main" val="4047947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5">
            <a:extLst>
              <a:ext uri="{FF2B5EF4-FFF2-40B4-BE49-F238E27FC236}">
                <a16:creationId xmlns:a16="http://schemas.microsoft.com/office/drawing/2014/main" id="{0A1F1AC1-451F-7A5D-867A-2632C807C2F4}"/>
              </a:ext>
            </a:extLst>
          </p:cNvPr>
          <p:cNvSpPr/>
          <p:nvPr/>
        </p:nvSpPr>
        <p:spPr>
          <a:xfrm>
            <a:off x="4533899" y="2900521"/>
            <a:ext cx="2324101" cy="6500797"/>
          </a:xfrm>
          <a:prstGeom prst="rect">
            <a:avLst/>
          </a:prstGeom>
          <a:solidFill>
            <a:srgbClr val="F7F5F0"/>
          </a:solidFill>
          <a:ln/>
        </p:spPr>
        <p:txBody>
          <a:bodyPr/>
          <a:lstStyle/>
          <a:p>
            <a:endParaRPr lang="en-GB"/>
          </a:p>
        </p:txBody>
      </p:sp>
      <p:sp>
        <p:nvSpPr>
          <p:cNvPr id="3" name="Text 1"/>
          <p:cNvSpPr/>
          <p:nvPr/>
        </p:nvSpPr>
        <p:spPr>
          <a:xfrm>
            <a:off x="0" y="939384"/>
            <a:ext cx="6858000" cy="548640"/>
          </a:xfrm>
          <a:prstGeom prst="rect">
            <a:avLst/>
          </a:prstGeom>
          <a:noFill/>
          <a:ln/>
        </p:spPr>
        <p:txBody>
          <a:bodyPr wrap="square" rtlCol="0" anchor="ctr"/>
          <a:lstStyle/>
          <a:p>
            <a:pPr marL="0" indent="0" algn="ctr">
              <a:buNone/>
            </a:pPr>
            <a:r>
              <a:rPr lang="en-US" sz="1100" dirty="0">
                <a:solidFill>
                  <a:srgbClr val="888888"/>
                </a:solidFill>
                <a:latin typeface="Lato" pitchFamily="34" charset="0"/>
                <a:ea typeface="Lato" pitchFamily="34" charset="-122"/>
                <a:cs typeface="Lato" pitchFamily="34" charset="-120"/>
              </a:rPr>
              <a:t>[HERO: Staff / lifestyle image — swap in PowerPoint]</a:t>
            </a:r>
            <a:endParaRPr lang="en-US" sz="1100" dirty="0"/>
          </a:p>
        </p:txBody>
      </p:sp>
      <p:sp>
        <p:nvSpPr>
          <p:cNvPr id="10" name="Text 7"/>
          <p:cNvSpPr/>
          <p:nvPr/>
        </p:nvSpPr>
        <p:spPr>
          <a:xfrm>
            <a:off x="302894" y="3148290"/>
            <a:ext cx="1998346" cy="164592"/>
          </a:xfrm>
          <a:prstGeom prst="rect">
            <a:avLst/>
          </a:prstGeom>
          <a:noFill/>
          <a:ln/>
        </p:spPr>
        <p:txBody>
          <a:bodyPr wrap="square" lIns="0" tIns="0" rIns="0" bIns="0" rtlCol="0" anchor="ctr"/>
          <a:lstStyle/>
          <a:p>
            <a:pPr marL="0" indent="0">
              <a:lnSpc>
                <a:spcPct val="130000"/>
              </a:lnSpc>
              <a:buNone/>
            </a:pPr>
            <a:r>
              <a:rPr lang="en-US" sz="1000" b="1" kern="0" spc="300" dirty="0">
                <a:solidFill>
                  <a:srgbClr val="C9A84C"/>
                </a:solidFill>
                <a:latin typeface="Raleway" pitchFamily="34" charset="0"/>
                <a:ea typeface="Raleway" pitchFamily="34" charset="-122"/>
                <a:cs typeface="Raleway" pitchFamily="34" charset="-120"/>
              </a:rPr>
              <a:t>HOW WE HIRE AND TRAIN</a:t>
            </a:r>
            <a:endParaRPr lang="en-US" sz="1000" dirty="0"/>
          </a:p>
        </p:txBody>
      </p:sp>
      <p:sp>
        <p:nvSpPr>
          <p:cNvPr id="11" name="Text 8"/>
          <p:cNvSpPr/>
          <p:nvPr/>
        </p:nvSpPr>
        <p:spPr>
          <a:xfrm>
            <a:off x="302895" y="3638366"/>
            <a:ext cx="1889760" cy="320040"/>
          </a:xfrm>
          <a:prstGeom prst="rect">
            <a:avLst/>
          </a:prstGeom>
          <a:noFill/>
          <a:ln/>
        </p:spPr>
        <p:txBody>
          <a:bodyPr wrap="square" lIns="0" tIns="0" rIns="0" bIns="0" rtlCol="0" anchor="ctr"/>
          <a:lstStyle/>
          <a:p>
            <a:pPr marL="0" indent="0">
              <a:lnSpc>
                <a:spcPct val="130000"/>
              </a:lnSpc>
              <a:buNone/>
            </a:pPr>
            <a:r>
              <a:rPr lang="en-US" sz="1000" b="1" dirty="0">
                <a:solidFill>
                  <a:srgbClr val="1B2A4A"/>
                </a:solidFill>
                <a:latin typeface="Raleway" pitchFamily="34" charset="0"/>
                <a:ea typeface="Raleway" pitchFamily="34" charset="-122"/>
                <a:cs typeface="Raleway" pitchFamily="34" charset="-120"/>
              </a:rPr>
              <a:t>The People Behind the Care</a:t>
            </a:r>
            <a:endParaRPr lang="en-US" sz="1000" dirty="0"/>
          </a:p>
        </p:txBody>
      </p:sp>
      <p:sp>
        <p:nvSpPr>
          <p:cNvPr id="12" name="Text 9"/>
          <p:cNvSpPr/>
          <p:nvPr/>
        </p:nvSpPr>
        <p:spPr>
          <a:xfrm>
            <a:off x="306513" y="4217609"/>
            <a:ext cx="1975486" cy="1371600"/>
          </a:xfrm>
          <a:prstGeom prst="rect">
            <a:avLst/>
          </a:prstGeom>
          <a:noFill/>
          <a:ln/>
        </p:spPr>
        <p:txBody>
          <a:bodyPr wrap="square" lIns="0" tIns="0" rIns="0" bIns="0" rtlCol="0" anchor="ctr"/>
          <a:lstStyle/>
          <a:p>
            <a:pPr marL="0" indent="0">
              <a:lnSpc>
                <a:spcPct val="130000"/>
              </a:lnSpc>
              <a:spcAft>
                <a:spcPts val="800"/>
              </a:spcAft>
              <a:buNone/>
            </a:pPr>
            <a:r>
              <a:rPr lang="en-US" sz="1000" dirty="0">
                <a:solidFill>
                  <a:srgbClr val="374151"/>
                </a:solidFill>
                <a:latin typeface="Lato" pitchFamily="34" charset="0"/>
                <a:ea typeface="Lato" pitchFamily="34" charset="-122"/>
                <a:cs typeface="Lato" pitchFamily="34" charset="-120"/>
              </a:rPr>
              <a:t>We recruit for both compassion and competence, often involving residents in the hiring process. We look for people with heart, emotional intelligence, and a genuine desire to make a difference.</a:t>
            </a:r>
            <a:endParaRPr lang="en-US" sz="1000" dirty="0"/>
          </a:p>
          <a:p>
            <a:pPr marL="0" indent="0">
              <a:lnSpc>
                <a:spcPct val="130000"/>
              </a:lnSpc>
              <a:buNone/>
            </a:pPr>
            <a:r>
              <a:rPr lang="en-US" sz="1000" dirty="0">
                <a:solidFill>
                  <a:srgbClr val="374151"/>
                </a:solidFill>
                <a:latin typeface="Lato" pitchFamily="34" charset="0"/>
                <a:ea typeface="Lato" pitchFamily="34" charset="-122"/>
                <a:cs typeface="Lato" pitchFamily="34" charset="-120"/>
              </a:rPr>
              <a:t>Our ‘One Team’ approach benefits from:</a:t>
            </a:r>
            <a:endParaRPr lang="en-US" sz="1000" dirty="0"/>
          </a:p>
        </p:txBody>
      </p:sp>
      <p:sp>
        <p:nvSpPr>
          <p:cNvPr id="13" name="Text 10"/>
          <p:cNvSpPr/>
          <p:nvPr/>
        </p:nvSpPr>
        <p:spPr>
          <a:xfrm>
            <a:off x="302894" y="6331380"/>
            <a:ext cx="1889760" cy="1828800"/>
          </a:xfrm>
          <a:prstGeom prst="rect">
            <a:avLst/>
          </a:prstGeom>
          <a:noFill/>
          <a:ln/>
        </p:spPr>
        <p:txBody>
          <a:bodyPr wrap="square" lIns="0" tIns="0" rIns="0" bIns="0" rtlCol="0" anchor="ctr"/>
          <a:lstStyle/>
          <a:p>
            <a:pPr marL="144000" indent="-144000">
              <a:lnSpc>
                <a:spcPct val="130000"/>
              </a:lnSpc>
              <a:spcAft>
                <a:spcPts val="400"/>
              </a:spcAft>
              <a:buClr>
                <a:srgbClr val="C9A84C"/>
              </a:buClr>
              <a:buSzPct val="70000"/>
              <a:buFont typeface="Arial" pitchFamily="34" charset="0"/>
              <a:buChar char="▪"/>
            </a:pPr>
            <a:r>
              <a:rPr lang="en-US" sz="1000" dirty="0">
                <a:solidFill>
                  <a:srgbClr val="374151"/>
                </a:solidFill>
                <a:latin typeface="Lato" pitchFamily="34" charset="0"/>
                <a:ea typeface="Lato" pitchFamily="34" charset="-122"/>
                <a:cs typeface="Lato" pitchFamily="34" charset="-120"/>
              </a:rPr>
              <a:t>Clear recognition that every role — from care to housekeeping — equally shapes and shares in our residents’ experience</a:t>
            </a:r>
          </a:p>
          <a:p>
            <a:pPr marL="144000" indent="-144000">
              <a:lnSpc>
                <a:spcPct val="130000"/>
              </a:lnSpc>
              <a:spcAft>
                <a:spcPts val="400"/>
              </a:spcAft>
              <a:buClr>
                <a:srgbClr val="C9A84C"/>
              </a:buClr>
              <a:buSzPct val="70000"/>
              <a:buFont typeface="Arial" pitchFamily="34" charset="0"/>
              <a:buChar char="▪"/>
            </a:pPr>
            <a:r>
              <a:rPr lang="en-US" sz="1000" dirty="0">
                <a:solidFill>
                  <a:srgbClr val="374151"/>
                </a:solidFill>
                <a:latin typeface="Lato" pitchFamily="34" charset="0"/>
                <a:ea typeface="Lato" pitchFamily="34" charset="-122"/>
                <a:cs typeface="Lato" pitchFamily="34" charset="-120"/>
              </a:rPr>
              <a:t>Training in emotional intelligence, dementia awareness, and inclusive communication</a:t>
            </a:r>
          </a:p>
          <a:p>
            <a:pPr marL="144000" indent="-144000">
              <a:lnSpc>
                <a:spcPct val="130000"/>
              </a:lnSpc>
              <a:spcAft>
                <a:spcPts val="400"/>
              </a:spcAft>
              <a:buClr>
                <a:srgbClr val="C9A84C"/>
              </a:buClr>
              <a:buSzPct val="70000"/>
              <a:buFont typeface="Arial" pitchFamily="34" charset="0"/>
              <a:buChar char="▪"/>
            </a:pPr>
            <a:r>
              <a:rPr lang="en-US" sz="1000" dirty="0">
                <a:solidFill>
                  <a:srgbClr val="374151"/>
                </a:solidFill>
                <a:latin typeface="Lato" pitchFamily="34" charset="0"/>
                <a:ea typeface="Lato" pitchFamily="34" charset="-122"/>
                <a:cs typeface="Lato" pitchFamily="34" charset="-120"/>
              </a:rPr>
              <a:t>A culture of psychological safety, mutual respect, and ongoing development</a:t>
            </a:r>
          </a:p>
        </p:txBody>
      </p:sp>
      <p:sp>
        <p:nvSpPr>
          <p:cNvPr id="14" name="Text 11"/>
          <p:cNvSpPr/>
          <p:nvPr/>
        </p:nvSpPr>
        <p:spPr>
          <a:xfrm>
            <a:off x="287082" y="8591612"/>
            <a:ext cx="1889760" cy="731520"/>
          </a:xfrm>
          <a:prstGeom prst="rect">
            <a:avLst/>
          </a:prstGeom>
          <a:noFill/>
          <a:ln/>
        </p:spPr>
        <p:txBody>
          <a:bodyPr wrap="square" lIns="0" tIns="0" rIns="0" bIns="0" rtlCol="0" anchor="ctr"/>
          <a:lstStyle/>
          <a:p>
            <a:pPr marL="0" indent="0">
              <a:lnSpc>
                <a:spcPct val="130000"/>
              </a:lnSpc>
              <a:buNone/>
            </a:pPr>
            <a:r>
              <a:rPr lang="en-US" sz="1000" i="1" dirty="0">
                <a:solidFill>
                  <a:srgbClr val="4A607A"/>
                </a:solidFill>
                <a:latin typeface="Lato" pitchFamily="34" charset="0"/>
                <a:ea typeface="Lato" pitchFamily="34" charset="-122"/>
                <a:cs typeface="Lato" pitchFamily="34" charset="-120"/>
              </a:rPr>
              <a:t>We invest in our people because confident, supported and integrated teams deliver the very best care.</a:t>
            </a:r>
            <a:endParaRPr lang="en-US" sz="1000" dirty="0"/>
          </a:p>
        </p:txBody>
      </p:sp>
      <p:sp>
        <p:nvSpPr>
          <p:cNvPr id="15" name="Text 12"/>
          <p:cNvSpPr/>
          <p:nvPr/>
        </p:nvSpPr>
        <p:spPr>
          <a:xfrm>
            <a:off x="2484120" y="3177530"/>
            <a:ext cx="1889760" cy="164592"/>
          </a:xfrm>
          <a:prstGeom prst="rect">
            <a:avLst/>
          </a:prstGeom>
          <a:noFill/>
          <a:ln/>
        </p:spPr>
        <p:txBody>
          <a:bodyPr wrap="square" lIns="0" tIns="0" rIns="0" bIns="0" rtlCol="0" anchor="ctr"/>
          <a:lstStyle/>
          <a:p>
            <a:pPr marL="0" indent="0">
              <a:lnSpc>
                <a:spcPct val="130000"/>
              </a:lnSpc>
              <a:buNone/>
            </a:pPr>
            <a:r>
              <a:rPr lang="en-US" sz="1000" b="1" kern="0" spc="250" dirty="0">
                <a:solidFill>
                  <a:srgbClr val="C9A84C"/>
                </a:solidFill>
                <a:latin typeface="Raleway" pitchFamily="34" charset="0"/>
                <a:ea typeface="Raleway" pitchFamily="34" charset="-122"/>
                <a:cs typeface="Raleway" pitchFamily="34" charset="-120"/>
              </a:rPr>
              <a:t>A HOME THAT REFLECTS OUR VALUES</a:t>
            </a:r>
            <a:endParaRPr lang="en-US" sz="1000" dirty="0"/>
          </a:p>
        </p:txBody>
      </p:sp>
      <p:sp>
        <p:nvSpPr>
          <p:cNvPr id="16" name="Text 13"/>
          <p:cNvSpPr/>
          <p:nvPr/>
        </p:nvSpPr>
        <p:spPr>
          <a:xfrm>
            <a:off x="2487739" y="3638366"/>
            <a:ext cx="1889760" cy="320040"/>
          </a:xfrm>
          <a:prstGeom prst="rect">
            <a:avLst/>
          </a:prstGeom>
          <a:noFill/>
          <a:ln/>
        </p:spPr>
        <p:txBody>
          <a:bodyPr wrap="square" lIns="0" tIns="0" rIns="0" bIns="0" rtlCol="0" anchor="ctr"/>
          <a:lstStyle/>
          <a:p>
            <a:pPr marL="0" indent="0">
              <a:lnSpc>
                <a:spcPct val="130000"/>
              </a:lnSpc>
              <a:buNone/>
            </a:pPr>
            <a:r>
              <a:rPr lang="en-US" sz="1000" b="1" dirty="0">
                <a:solidFill>
                  <a:srgbClr val="1B2A4A"/>
                </a:solidFill>
                <a:latin typeface="Raleway" pitchFamily="34" charset="0"/>
                <a:ea typeface="Raleway" pitchFamily="34" charset="-122"/>
                <a:cs typeface="Raleway" pitchFamily="34" charset="-120"/>
              </a:rPr>
              <a:t>Designed with Purpose</a:t>
            </a:r>
            <a:endParaRPr lang="en-US" sz="1000" dirty="0"/>
          </a:p>
        </p:txBody>
      </p:sp>
      <p:sp>
        <p:nvSpPr>
          <p:cNvPr id="17" name="Text 14"/>
          <p:cNvSpPr/>
          <p:nvPr/>
        </p:nvSpPr>
        <p:spPr>
          <a:xfrm>
            <a:off x="2487739" y="4088960"/>
            <a:ext cx="1889760" cy="1371600"/>
          </a:xfrm>
          <a:prstGeom prst="rect">
            <a:avLst/>
          </a:prstGeom>
          <a:noFill/>
          <a:ln/>
        </p:spPr>
        <p:txBody>
          <a:bodyPr wrap="square" lIns="0" tIns="0" rIns="0" bIns="0" rtlCol="0" anchor="ctr"/>
          <a:lstStyle/>
          <a:p>
            <a:pPr marL="0" indent="0">
              <a:lnSpc>
                <a:spcPct val="130000"/>
              </a:lnSpc>
              <a:spcAft>
                <a:spcPts val="800"/>
              </a:spcAft>
              <a:buNone/>
            </a:pPr>
            <a:r>
              <a:rPr lang="en-US" sz="900" dirty="0">
                <a:solidFill>
                  <a:srgbClr val="374151"/>
                </a:solidFill>
                <a:latin typeface="Lato" pitchFamily="34" charset="0"/>
                <a:ea typeface="Lato" pitchFamily="34" charset="-122"/>
                <a:cs typeface="Lato" pitchFamily="34" charset="-120"/>
              </a:rPr>
              <a:t>Every detail of our home reflects our commitment to comfort, clarity, and emotional wellbeing, designed to feel familiar, uplifting, and safe. We want residents to feel at home from the moment they arrive.</a:t>
            </a:r>
            <a:endParaRPr lang="en-US" sz="900" dirty="0"/>
          </a:p>
          <a:p>
            <a:pPr marL="0" indent="0">
              <a:lnSpc>
                <a:spcPct val="130000"/>
              </a:lnSpc>
              <a:buNone/>
            </a:pPr>
            <a:r>
              <a:rPr lang="en-US" sz="900" dirty="0">
                <a:solidFill>
                  <a:srgbClr val="374151"/>
                </a:solidFill>
                <a:latin typeface="Lato" pitchFamily="34" charset="0"/>
                <a:ea typeface="Lato" pitchFamily="34" charset="-122"/>
                <a:cs typeface="Lato" pitchFamily="34" charset="-120"/>
              </a:rPr>
              <a:t>A beautiful haven shaped with intention:</a:t>
            </a:r>
            <a:endParaRPr lang="en-US" sz="900" dirty="0"/>
          </a:p>
        </p:txBody>
      </p:sp>
      <p:sp>
        <p:nvSpPr>
          <p:cNvPr id="18" name="Text 15"/>
          <p:cNvSpPr/>
          <p:nvPr/>
        </p:nvSpPr>
        <p:spPr>
          <a:xfrm>
            <a:off x="2510599" y="5571071"/>
            <a:ext cx="1889760" cy="2540000"/>
          </a:xfrm>
          <a:prstGeom prst="rect">
            <a:avLst/>
          </a:prstGeom>
          <a:noFill/>
          <a:ln/>
        </p:spPr>
        <p:txBody>
          <a:bodyPr wrap="square" lIns="0" tIns="0" rIns="0" bIns="0" rtlCol="0" anchor="t"/>
          <a:lstStyle/>
          <a:p>
            <a:pPr marL="144000" indent="-144000">
              <a:lnSpc>
                <a:spcPct val="130000"/>
              </a:lnSpc>
              <a:spcAft>
                <a:spcPts val="400"/>
              </a:spcAft>
              <a:buClr>
                <a:srgbClr val="C9A84C"/>
              </a:buClr>
              <a:buSzPct val="70000"/>
              <a:buFont typeface="Arial" pitchFamily="34" charset="0"/>
              <a:buChar char="▪"/>
            </a:pPr>
            <a:r>
              <a:rPr lang="en-US" sz="1000" dirty="0">
                <a:solidFill>
                  <a:srgbClr val="374151"/>
                </a:solidFill>
                <a:latin typeface="Lato" pitchFamily="34" charset="0"/>
                <a:ea typeface="Lato" pitchFamily="34" charset="-122"/>
                <a:cs typeface="Lato" pitchFamily="34" charset="-120"/>
              </a:rPr>
              <a:t>Textures, colours, lighting, and layout chosen to reduce anxiety and support orientation</a:t>
            </a:r>
          </a:p>
          <a:p>
            <a:pPr marL="144000" indent="-144000">
              <a:lnSpc>
                <a:spcPct val="130000"/>
              </a:lnSpc>
              <a:spcAft>
                <a:spcPts val="400"/>
              </a:spcAft>
              <a:buClr>
                <a:srgbClr val="C9A84C"/>
              </a:buClr>
              <a:buSzPct val="70000"/>
              <a:buFont typeface="Arial" pitchFamily="34" charset="0"/>
              <a:buChar char="▪"/>
            </a:pPr>
            <a:r>
              <a:rPr lang="en-US" sz="1000" dirty="0">
                <a:solidFill>
                  <a:srgbClr val="374151"/>
                </a:solidFill>
                <a:latin typeface="Lato" pitchFamily="34" charset="0"/>
                <a:ea typeface="Lato" pitchFamily="34" charset="-122"/>
                <a:cs typeface="Lato" pitchFamily="34" charset="-120"/>
              </a:rPr>
              <a:t>Spaces that invite connection and create a sense of belonging</a:t>
            </a:r>
          </a:p>
          <a:p>
            <a:pPr marL="144000" indent="-144000">
              <a:lnSpc>
                <a:spcPct val="130000"/>
              </a:lnSpc>
              <a:spcAft>
                <a:spcPts val="400"/>
              </a:spcAft>
              <a:buClr>
                <a:srgbClr val="C9A84C"/>
              </a:buClr>
              <a:buSzPct val="70000"/>
              <a:buFont typeface="Arial" pitchFamily="34" charset="0"/>
              <a:buChar char="▪"/>
            </a:pPr>
            <a:r>
              <a:rPr lang="en-US" sz="1000" dirty="0">
                <a:solidFill>
                  <a:srgbClr val="374151"/>
                </a:solidFill>
                <a:latin typeface="Lato" pitchFamily="34" charset="0"/>
                <a:ea typeface="Lato" pitchFamily="34" charset="-122"/>
                <a:cs typeface="Lato" pitchFamily="34" charset="-120"/>
              </a:rPr>
              <a:t>A rooftop garden to feel the breeze and watch the water</a:t>
            </a:r>
          </a:p>
          <a:p>
            <a:pPr marL="144000" indent="-144000">
              <a:lnSpc>
                <a:spcPct val="130000"/>
              </a:lnSpc>
              <a:spcAft>
                <a:spcPts val="400"/>
              </a:spcAft>
              <a:buClr>
                <a:srgbClr val="C9A84C"/>
              </a:buClr>
              <a:buSzPct val="70000"/>
              <a:buFont typeface="Arial" pitchFamily="34" charset="0"/>
              <a:buChar char="▪"/>
            </a:pPr>
            <a:r>
              <a:rPr lang="en-US" sz="1000" dirty="0">
                <a:solidFill>
                  <a:srgbClr val="374151"/>
                </a:solidFill>
                <a:latin typeface="Lato" pitchFamily="34" charset="0"/>
                <a:ea typeface="Lato" pitchFamily="34" charset="-122"/>
                <a:cs typeface="Lato" pitchFamily="34" charset="-120"/>
              </a:rPr>
              <a:t>A café/bistro where families can share meals and moments</a:t>
            </a:r>
          </a:p>
          <a:p>
            <a:pPr marL="144000" indent="-144000">
              <a:lnSpc>
                <a:spcPct val="130000"/>
              </a:lnSpc>
              <a:spcAft>
                <a:spcPts val="400"/>
              </a:spcAft>
              <a:buClr>
                <a:srgbClr val="C9A84C"/>
              </a:buClr>
              <a:buSzPct val="70000"/>
              <a:buFont typeface="Arial" pitchFamily="34" charset="0"/>
              <a:buChar char="▪"/>
            </a:pPr>
            <a:r>
              <a:rPr lang="en-US" sz="1000" dirty="0">
                <a:solidFill>
                  <a:srgbClr val="374151"/>
                </a:solidFill>
                <a:latin typeface="Lato" pitchFamily="34" charset="0"/>
                <a:ea typeface="Lato" pitchFamily="34" charset="-122"/>
                <a:cs typeface="Lato" pitchFamily="34" charset="-120"/>
              </a:rPr>
              <a:t>A sanctuary space to offer calm reflection and therapy</a:t>
            </a:r>
          </a:p>
        </p:txBody>
      </p:sp>
      <p:sp>
        <p:nvSpPr>
          <p:cNvPr id="19" name="Text 16"/>
          <p:cNvSpPr/>
          <p:nvPr/>
        </p:nvSpPr>
        <p:spPr>
          <a:xfrm>
            <a:off x="4651819" y="3115167"/>
            <a:ext cx="1889760" cy="164592"/>
          </a:xfrm>
          <a:prstGeom prst="rect">
            <a:avLst/>
          </a:prstGeom>
          <a:noFill/>
          <a:ln/>
        </p:spPr>
        <p:txBody>
          <a:bodyPr wrap="square" lIns="0" tIns="0" rIns="0" bIns="0" rtlCol="0" anchor="ctr"/>
          <a:lstStyle/>
          <a:p>
            <a:pPr marL="0" indent="0">
              <a:lnSpc>
                <a:spcPct val="130000"/>
              </a:lnSpc>
              <a:buNone/>
            </a:pPr>
            <a:r>
              <a:rPr lang="en-US" sz="1000" b="1" kern="0" spc="250" dirty="0">
                <a:solidFill>
                  <a:srgbClr val="C9A84C"/>
                </a:solidFill>
                <a:latin typeface="Raleway" pitchFamily="34" charset="0"/>
                <a:ea typeface="Raleway" pitchFamily="34" charset="-122"/>
                <a:cs typeface="Raleway" pitchFamily="34" charset="-120"/>
              </a:rPr>
              <a:t>WHAT THIS MEANS FOR YOU</a:t>
            </a:r>
            <a:endParaRPr lang="en-US" sz="1000" dirty="0"/>
          </a:p>
        </p:txBody>
      </p:sp>
      <p:sp>
        <p:nvSpPr>
          <p:cNvPr id="20" name="Text 17"/>
          <p:cNvSpPr/>
          <p:nvPr/>
        </p:nvSpPr>
        <p:spPr>
          <a:xfrm>
            <a:off x="4637343" y="3478889"/>
            <a:ext cx="1889760" cy="457200"/>
          </a:xfrm>
          <a:prstGeom prst="rect">
            <a:avLst/>
          </a:prstGeom>
          <a:noFill/>
          <a:ln/>
        </p:spPr>
        <p:txBody>
          <a:bodyPr wrap="square" lIns="0" tIns="0" rIns="0" bIns="0" rtlCol="0" anchor="ctr"/>
          <a:lstStyle/>
          <a:p>
            <a:pPr marL="0" indent="0">
              <a:lnSpc>
                <a:spcPct val="130000"/>
              </a:lnSpc>
              <a:buNone/>
            </a:pPr>
            <a:r>
              <a:rPr lang="en-US" sz="1000" dirty="0">
                <a:solidFill>
                  <a:srgbClr val="374151"/>
                </a:solidFill>
                <a:latin typeface="Lato" pitchFamily="34" charset="0"/>
                <a:ea typeface="Lato" pitchFamily="34" charset="-122"/>
                <a:cs typeface="Lato" pitchFamily="34" charset="-120"/>
              </a:rPr>
              <a:t>When you choose Chatham Waters, you’re choosing:</a:t>
            </a:r>
            <a:endParaRPr lang="en-US" sz="1000" dirty="0"/>
          </a:p>
        </p:txBody>
      </p:sp>
      <p:sp>
        <p:nvSpPr>
          <p:cNvPr id="21" name="Text 18"/>
          <p:cNvSpPr/>
          <p:nvPr/>
        </p:nvSpPr>
        <p:spPr>
          <a:xfrm>
            <a:off x="4671058" y="4509513"/>
            <a:ext cx="1958341" cy="2743200"/>
          </a:xfrm>
          <a:prstGeom prst="rect">
            <a:avLst/>
          </a:prstGeom>
          <a:noFill/>
          <a:ln/>
        </p:spPr>
        <p:txBody>
          <a:bodyPr wrap="square" lIns="0" tIns="0" rIns="0" bIns="0" rtlCol="0" anchor="ctr"/>
          <a:lstStyle/>
          <a:p>
            <a:pPr marL="144000" indent="-144000">
              <a:lnSpc>
                <a:spcPct val="130000"/>
              </a:lnSpc>
              <a:spcAft>
                <a:spcPts val="400"/>
              </a:spcAft>
              <a:buClr>
                <a:srgbClr val="C9A84C"/>
              </a:buClr>
              <a:buSzPct val="70000"/>
              <a:buFont typeface="Arial" pitchFamily="34" charset="0"/>
              <a:buChar char="▪"/>
            </a:pPr>
            <a:r>
              <a:rPr lang="en-US" sz="1000" b="1" dirty="0">
                <a:solidFill>
                  <a:srgbClr val="1B2A4A"/>
                </a:solidFill>
                <a:latin typeface="Lato" pitchFamily="34" charset="0"/>
                <a:ea typeface="Lato" pitchFamily="34" charset="-122"/>
                <a:cs typeface="Lato" pitchFamily="34" charset="-120"/>
              </a:rPr>
              <a:t>Clarity:</a:t>
            </a:r>
            <a:r>
              <a:rPr lang="en-US" sz="1000" dirty="0">
                <a:solidFill>
                  <a:srgbClr val="374151"/>
                </a:solidFill>
                <a:latin typeface="Lato" pitchFamily="34" charset="0"/>
                <a:ea typeface="Lato" pitchFamily="34" charset="-122"/>
                <a:cs typeface="Lato" pitchFamily="34" charset="-120"/>
              </a:rPr>
              <a:t> Transparent and inclusive pricing, open communication, and no hidden surprises</a:t>
            </a:r>
          </a:p>
          <a:p>
            <a:pPr marL="144000" indent="-144000">
              <a:lnSpc>
                <a:spcPct val="130000"/>
              </a:lnSpc>
              <a:spcAft>
                <a:spcPts val="400"/>
              </a:spcAft>
              <a:buClr>
                <a:srgbClr val="C9A84C"/>
              </a:buClr>
              <a:buSzPct val="70000"/>
              <a:buFont typeface="Arial" pitchFamily="34" charset="0"/>
              <a:buChar char="▪"/>
            </a:pPr>
            <a:r>
              <a:rPr lang="en-US" sz="1000" b="1" dirty="0">
                <a:solidFill>
                  <a:srgbClr val="1B2A4A"/>
                </a:solidFill>
                <a:latin typeface="Lato" pitchFamily="34" charset="0"/>
                <a:ea typeface="Lato" pitchFamily="34" charset="-122"/>
                <a:cs typeface="Lato" pitchFamily="34" charset="-120"/>
              </a:rPr>
              <a:t>Dignity:</a:t>
            </a:r>
            <a:r>
              <a:rPr lang="en-US" sz="1000" dirty="0">
                <a:solidFill>
                  <a:srgbClr val="374151"/>
                </a:solidFill>
                <a:latin typeface="Lato" pitchFamily="34" charset="0"/>
                <a:ea typeface="Lato" pitchFamily="34" charset="-122"/>
                <a:cs typeface="Lato" pitchFamily="34" charset="-120"/>
              </a:rPr>
              <a:t> Care that respects autonomy, preserves identity, and honours choice</a:t>
            </a:r>
          </a:p>
          <a:p>
            <a:pPr marL="144000" indent="-144000">
              <a:lnSpc>
                <a:spcPct val="130000"/>
              </a:lnSpc>
              <a:spcAft>
                <a:spcPts val="400"/>
              </a:spcAft>
              <a:buClr>
                <a:srgbClr val="C9A84C"/>
              </a:buClr>
              <a:buSzPct val="70000"/>
              <a:buFont typeface="Arial" pitchFamily="34" charset="0"/>
              <a:buChar char="▪"/>
            </a:pPr>
            <a:r>
              <a:rPr lang="en-US" sz="1000" b="1" dirty="0">
                <a:solidFill>
                  <a:srgbClr val="1B2A4A"/>
                </a:solidFill>
                <a:latin typeface="Lato" pitchFamily="34" charset="0"/>
                <a:ea typeface="Lato" pitchFamily="34" charset="-122"/>
                <a:cs typeface="Lato" pitchFamily="34" charset="-120"/>
              </a:rPr>
              <a:t>Connection:</a:t>
            </a:r>
            <a:r>
              <a:rPr lang="en-US" sz="1000" dirty="0">
                <a:solidFill>
                  <a:srgbClr val="374151"/>
                </a:solidFill>
                <a:latin typeface="Lato" pitchFamily="34" charset="0"/>
                <a:ea typeface="Lato" pitchFamily="34" charset="-122"/>
                <a:cs typeface="Lato" pitchFamily="34" charset="-120"/>
              </a:rPr>
              <a:t> A community where relationships matter and isolation is actively prevented</a:t>
            </a:r>
          </a:p>
          <a:p>
            <a:pPr marL="144000" indent="-144000">
              <a:lnSpc>
                <a:spcPct val="130000"/>
              </a:lnSpc>
              <a:spcAft>
                <a:spcPts val="400"/>
              </a:spcAft>
              <a:buClr>
                <a:srgbClr val="C9A84C"/>
              </a:buClr>
              <a:buSzPct val="70000"/>
              <a:buFont typeface="Arial" pitchFamily="34" charset="0"/>
              <a:buChar char="▪"/>
            </a:pPr>
            <a:r>
              <a:rPr lang="en-US" sz="1000" b="1" dirty="0">
                <a:solidFill>
                  <a:srgbClr val="1B2A4A"/>
                </a:solidFill>
                <a:latin typeface="Lato" pitchFamily="34" charset="0"/>
                <a:ea typeface="Lato" pitchFamily="34" charset="-122"/>
                <a:cs typeface="Lato" pitchFamily="34" charset="-120"/>
              </a:rPr>
              <a:t>Quality:</a:t>
            </a:r>
            <a:r>
              <a:rPr lang="en-US" sz="1000" dirty="0">
                <a:solidFill>
                  <a:srgbClr val="374151"/>
                </a:solidFill>
                <a:latin typeface="Lato" pitchFamily="34" charset="0"/>
                <a:ea typeface="Lato" pitchFamily="34" charset="-122"/>
                <a:cs typeface="Lato" pitchFamily="34" charset="-120"/>
              </a:rPr>
              <a:t> Clinically excellent care delivered with emotional intelligence</a:t>
            </a:r>
          </a:p>
          <a:p>
            <a:pPr marL="144000" indent="-144000">
              <a:lnSpc>
                <a:spcPct val="130000"/>
              </a:lnSpc>
              <a:spcAft>
                <a:spcPts val="400"/>
              </a:spcAft>
              <a:buClr>
                <a:srgbClr val="C9A84C"/>
              </a:buClr>
              <a:buSzPct val="70000"/>
              <a:buFont typeface="Arial" pitchFamily="34" charset="0"/>
              <a:buChar char="▪"/>
            </a:pPr>
            <a:r>
              <a:rPr lang="en-US" sz="1000" b="1" dirty="0">
                <a:solidFill>
                  <a:srgbClr val="1B2A4A"/>
                </a:solidFill>
                <a:latin typeface="Lato" pitchFamily="34" charset="0"/>
                <a:ea typeface="Lato" pitchFamily="34" charset="-122"/>
                <a:cs typeface="Lato" pitchFamily="34" charset="-120"/>
              </a:rPr>
              <a:t>Peace of Mind:</a:t>
            </a:r>
            <a:r>
              <a:rPr lang="en-US" sz="1000" dirty="0">
                <a:solidFill>
                  <a:srgbClr val="374151"/>
                </a:solidFill>
                <a:latin typeface="Lato" pitchFamily="34" charset="0"/>
                <a:ea typeface="Lato" pitchFamily="34" charset="-122"/>
                <a:cs typeface="Lato" pitchFamily="34" charset="-120"/>
              </a:rPr>
              <a:t> Knowing your loved one is safe, valued, and genuinely cared for</a:t>
            </a:r>
          </a:p>
        </p:txBody>
      </p:sp>
      <p:sp>
        <p:nvSpPr>
          <p:cNvPr id="22" name="Text 19"/>
          <p:cNvSpPr/>
          <p:nvPr/>
        </p:nvSpPr>
        <p:spPr>
          <a:xfrm>
            <a:off x="4681158" y="7818255"/>
            <a:ext cx="1889760" cy="1097280"/>
          </a:xfrm>
          <a:prstGeom prst="rect">
            <a:avLst/>
          </a:prstGeom>
          <a:noFill/>
          <a:ln/>
        </p:spPr>
        <p:txBody>
          <a:bodyPr wrap="square" lIns="0" tIns="0" rIns="0" bIns="0" rtlCol="0" anchor="ctr"/>
          <a:lstStyle/>
          <a:p>
            <a:pPr marL="0" indent="0">
              <a:lnSpc>
                <a:spcPct val="130000"/>
              </a:lnSpc>
              <a:spcBef>
                <a:spcPts val="400"/>
              </a:spcBef>
              <a:buNone/>
            </a:pPr>
            <a:r>
              <a:rPr lang="en-US" sz="950" i="1" dirty="0">
                <a:solidFill>
                  <a:srgbClr val="C9A84C"/>
                </a:solidFill>
                <a:latin typeface="Lato" pitchFamily="34" charset="0"/>
                <a:ea typeface="Lato" pitchFamily="34" charset="-122"/>
                <a:cs typeface="Lato" pitchFamily="34" charset="-120"/>
              </a:rPr>
              <a:t>Choosing care is one of the most personal and difficult decisions you’ll ever make. Our vision exists to make that process easier, offering a home that truly feels like home.</a:t>
            </a:r>
          </a:p>
        </p:txBody>
      </p:sp>
      <p:pic>
        <p:nvPicPr>
          <p:cNvPr id="7" name="Picture 6">
            <a:extLst>
              <a:ext uri="{FF2B5EF4-FFF2-40B4-BE49-F238E27FC236}">
                <a16:creationId xmlns:a16="http://schemas.microsoft.com/office/drawing/2014/main" id="{9BA5072E-7D92-9B29-83F4-23BA9BEDB4B0}"/>
              </a:ext>
            </a:extLst>
          </p:cNvPr>
          <p:cNvPicPr>
            <a:picLocks noChangeAspect="1"/>
          </p:cNvPicPr>
          <p:nvPr/>
        </p:nvPicPr>
        <p:blipFill>
          <a:blip r:embed="rId3">
            <a:alphaModFix/>
          </a:blip>
          <a:srcRect l="2492" t="15239" r="2551" b="13278"/>
          <a:stretch>
            <a:fillRect/>
          </a:stretch>
        </p:blipFill>
        <p:spPr>
          <a:xfrm>
            <a:off x="0" y="0"/>
            <a:ext cx="6858000" cy="2881450"/>
          </a:xfrm>
          <a:prstGeom prst="rect">
            <a:avLst/>
          </a:prstGeom>
        </p:spPr>
      </p:pic>
      <p:sp>
        <p:nvSpPr>
          <p:cNvPr id="4" name="Shape 0">
            <a:extLst>
              <a:ext uri="{FF2B5EF4-FFF2-40B4-BE49-F238E27FC236}">
                <a16:creationId xmlns:a16="http://schemas.microsoft.com/office/drawing/2014/main" id="{98C77B3C-3904-1515-8699-B038D133630D}"/>
              </a:ext>
            </a:extLst>
          </p:cNvPr>
          <p:cNvSpPr/>
          <p:nvPr/>
        </p:nvSpPr>
        <p:spPr>
          <a:xfrm>
            <a:off x="-1" y="2067719"/>
            <a:ext cx="6858001" cy="832802"/>
          </a:xfrm>
          <a:prstGeom prst="rect">
            <a:avLst/>
          </a:prstGeom>
          <a:solidFill>
            <a:srgbClr val="16223C">
              <a:alpha val="88000"/>
            </a:srgbClr>
          </a:solidFill>
          <a:ln/>
        </p:spPr>
        <p:txBody>
          <a:bodyPr/>
          <a:lstStyle/>
          <a:p>
            <a:endParaRPr lang="en-GB">
              <a:solidFill>
                <a:srgbClr val="FF0000"/>
              </a:solidFill>
            </a:endParaRPr>
          </a:p>
        </p:txBody>
      </p:sp>
      <p:sp>
        <p:nvSpPr>
          <p:cNvPr id="5" name="Text 1">
            <a:extLst>
              <a:ext uri="{FF2B5EF4-FFF2-40B4-BE49-F238E27FC236}">
                <a16:creationId xmlns:a16="http://schemas.microsoft.com/office/drawing/2014/main" id="{9C058938-AF81-65B8-C26A-AF692E24AEAA}"/>
              </a:ext>
            </a:extLst>
          </p:cNvPr>
          <p:cNvSpPr/>
          <p:nvPr/>
        </p:nvSpPr>
        <p:spPr>
          <a:xfrm>
            <a:off x="170723" y="2266032"/>
            <a:ext cx="5486400" cy="502920"/>
          </a:xfrm>
          <a:prstGeom prst="rect">
            <a:avLst/>
          </a:prstGeom>
          <a:noFill/>
          <a:ln/>
        </p:spPr>
        <p:txBody>
          <a:bodyPr wrap="square" lIns="0" tIns="0" rIns="0" bIns="0" rtlCol="0" anchor="ctr"/>
          <a:lstStyle/>
          <a:p>
            <a:r>
              <a:rPr lang="en-US" sz="2200" b="1" dirty="0">
                <a:solidFill>
                  <a:srgbClr val="FFFFFF"/>
                </a:solidFill>
                <a:latin typeface="Raleway" pitchFamily="34" charset="0"/>
              </a:rPr>
              <a:t>Our Values in Action</a:t>
            </a:r>
            <a:endParaRPr lang="en-US" sz="2200" dirty="0"/>
          </a:p>
        </p:txBody>
      </p:sp>
      <p:pic>
        <p:nvPicPr>
          <p:cNvPr id="6" name="Image 1">
            <a:extLst>
              <a:ext uri="{FF2B5EF4-FFF2-40B4-BE49-F238E27FC236}">
                <a16:creationId xmlns:a16="http://schemas.microsoft.com/office/drawing/2014/main" id="{F645B037-407F-1260-EACA-4ED21C3A132E}"/>
              </a:ext>
            </a:extLst>
          </p:cNvPr>
          <p:cNvPicPr>
            <a:picLocks noChangeAspect="1"/>
          </p:cNvPicPr>
          <p:nvPr/>
        </p:nvPicPr>
        <p:blipFill>
          <a:blip r:embed="rId4"/>
          <a:srcRect/>
          <a:stretch/>
        </p:blipFill>
        <p:spPr>
          <a:xfrm>
            <a:off x="5828202" y="2204052"/>
            <a:ext cx="962611" cy="607316"/>
          </a:xfrm>
          <a:prstGeom prst="rect">
            <a:avLst/>
          </a:prstGeom>
        </p:spPr>
      </p:pic>
      <p:sp>
        <p:nvSpPr>
          <p:cNvPr id="8" name="Shape 20">
            <a:extLst>
              <a:ext uri="{FF2B5EF4-FFF2-40B4-BE49-F238E27FC236}">
                <a16:creationId xmlns:a16="http://schemas.microsoft.com/office/drawing/2014/main" id="{BC5F5C2F-AE6C-AC53-9372-A62FFDC40B8F}"/>
              </a:ext>
            </a:extLst>
          </p:cNvPr>
          <p:cNvSpPr/>
          <p:nvPr/>
        </p:nvSpPr>
        <p:spPr>
          <a:xfrm>
            <a:off x="1" y="9435630"/>
            <a:ext cx="6858000" cy="470369"/>
          </a:xfrm>
          <a:prstGeom prst="rect">
            <a:avLst/>
          </a:prstGeom>
          <a:solidFill>
            <a:srgbClr val="16223C"/>
          </a:solidFill>
          <a:ln/>
        </p:spPr>
        <p:txBody>
          <a:bodyPr/>
          <a:lstStyle/>
          <a:p>
            <a:endParaRPr lang="en-GB" dirty="0"/>
          </a:p>
        </p:txBody>
      </p:sp>
      <p:sp>
        <p:nvSpPr>
          <p:cNvPr id="9" name="Text 21">
            <a:extLst>
              <a:ext uri="{FF2B5EF4-FFF2-40B4-BE49-F238E27FC236}">
                <a16:creationId xmlns:a16="http://schemas.microsoft.com/office/drawing/2014/main" id="{D5152988-8FED-483E-805B-29C23DDACC58}"/>
              </a:ext>
            </a:extLst>
          </p:cNvPr>
          <p:cNvSpPr/>
          <p:nvPr/>
        </p:nvSpPr>
        <p:spPr>
          <a:xfrm>
            <a:off x="302895" y="9511709"/>
            <a:ext cx="3550920" cy="365760"/>
          </a:xfrm>
          <a:prstGeom prst="rect">
            <a:avLst/>
          </a:prstGeom>
          <a:noFill/>
          <a:ln/>
        </p:spPr>
        <p:txBody>
          <a:bodyPr wrap="square" lIns="0" tIns="0" rIns="0" bIns="0" rtlCol="0" anchor="ctr"/>
          <a:lstStyle/>
          <a:p>
            <a:pPr algn="l">
              <a:lnSpc>
                <a:spcPct val="100000"/>
              </a:lnSpc>
              <a:spcAft>
                <a:spcPts val="100"/>
              </a:spcAft>
            </a:pPr>
            <a:r>
              <a:rPr lang="en-US" sz="700" b="1" kern="0" spc="150" dirty="0">
                <a:solidFill>
                  <a:srgbClr val="C9A84C"/>
                </a:solidFill>
                <a:latin typeface="Raleway" pitchFamily="34" charset="0"/>
                <a:ea typeface="Raleway" pitchFamily="34" charset="-122"/>
                <a:cs typeface="Raleway" pitchFamily="34" charset="-120"/>
              </a:rPr>
              <a:t>OPENING SUMMER 2026</a:t>
            </a:r>
          </a:p>
          <a:p>
            <a:pPr algn="l">
              <a:lnSpc>
                <a:spcPct val="100000"/>
              </a:lnSpc>
            </a:pPr>
            <a:r>
              <a:rPr lang="en-US" sz="800" dirty="0">
                <a:solidFill>
                  <a:srgbClr val="FFFFFF">
                    <a:alpha val="65000"/>
                  </a:srgbClr>
                </a:solidFill>
                <a:latin typeface="Lato" pitchFamily="34" charset="0"/>
                <a:ea typeface="Lato" pitchFamily="34" charset="-122"/>
                <a:cs typeface="Lato" pitchFamily="34" charset="-120"/>
              </a:rPr>
              <a:t>01634 623548 · info@chathamwaterscarehome.co.uk</a:t>
            </a:r>
          </a:p>
        </p:txBody>
      </p:sp>
      <p:sp>
        <p:nvSpPr>
          <p:cNvPr id="23" name="Text 22">
            <a:extLst>
              <a:ext uri="{FF2B5EF4-FFF2-40B4-BE49-F238E27FC236}">
                <a16:creationId xmlns:a16="http://schemas.microsoft.com/office/drawing/2014/main" id="{65B56C3F-9E25-8A3C-640B-776FC087EF64}"/>
              </a:ext>
            </a:extLst>
          </p:cNvPr>
          <p:cNvSpPr/>
          <p:nvPr/>
        </p:nvSpPr>
        <p:spPr>
          <a:xfrm>
            <a:off x="3917823" y="9492720"/>
            <a:ext cx="2620138" cy="403738"/>
          </a:xfrm>
          <a:prstGeom prst="rect">
            <a:avLst/>
          </a:prstGeom>
          <a:noFill/>
          <a:ln/>
        </p:spPr>
        <p:txBody>
          <a:bodyPr wrap="square" lIns="0" tIns="0" rIns="0" bIns="0" rtlCol="0" anchor="ctr"/>
          <a:lstStyle/>
          <a:p>
            <a:pPr algn="r">
              <a:lnSpc>
                <a:spcPct val="100000"/>
              </a:lnSpc>
              <a:spcAft>
                <a:spcPts val="100"/>
              </a:spcAft>
            </a:pPr>
            <a:r>
              <a:rPr lang="en-US" sz="700" b="1" kern="0" spc="150" dirty="0">
                <a:solidFill>
                  <a:srgbClr val="C9A84C"/>
                </a:solidFill>
                <a:latin typeface="Raleway" pitchFamily="34" charset="0"/>
                <a:ea typeface="Raleway" pitchFamily="34" charset="-122"/>
                <a:cs typeface="Raleway" pitchFamily="34" charset="-120"/>
              </a:rPr>
              <a:t>REGISTER INTEREST</a:t>
            </a:r>
          </a:p>
          <a:p>
            <a:pPr algn="r">
              <a:lnSpc>
                <a:spcPct val="100000"/>
              </a:lnSpc>
            </a:pPr>
            <a:r>
              <a:rPr lang="en-US" sz="800" b="1" kern="0" spc="200" dirty="0">
                <a:solidFill>
                  <a:srgbClr val="FFFFFF">
                    <a:alpha val="65000"/>
                  </a:srgbClr>
                </a:solidFill>
                <a:latin typeface="Raleway" pitchFamily="34" charset="0"/>
                <a:ea typeface="Raleway" pitchFamily="34" charset="-122"/>
                <a:cs typeface="Raleway" pitchFamily="34" charset="-120"/>
              </a:rPr>
              <a:t>CHATHAMWATERSCAREHOME.CO.UK</a:t>
            </a:r>
          </a:p>
        </p:txBody>
      </p:sp>
      <p:sp>
        <p:nvSpPr>
          <p:cNvPr id="95" name="Middle Closing"/>
          <p:cNvSpPr/>
          <p:nvPr/>
        </p:nvSpPr>
        <p:spPr>
          <a:xfrm>
            <a:off x="2489200" y="8094136"/>
            <a:ext cx="1892300" cy="762000"/>
          </a:xfrm>
          <a:prstGeom prst="rect">
            <a:avLst/>
          </a:prstGeom>
          <a:noFill/>
        </p:spPr>
        <p:txBody>
          <a:bodyPr wrap="square" lIns="0" tIns="0" rIns="0" bIns="0" anchor="t"/>
          <a:lstStyle/>
          <a:p>
            <a:pPr marL="0" indent="0">
              <a:lnSpc>
                <a:spcPct val="130000"/>
              </a:lnSpc>
              <a:buNone/>
            </a:pPr>
            <a:r>
              <a:rPr lang="en-US" sz="1000" i="1" dirty="0">
                <a:solidFill>
                  <a:srgbClr val="4A607A"/>
                </a:solidFill>
                <a:latin typeface="Lato" pitchFamily="34" charset="0"/>
                <a:ea typeface="Lato" pitchFamily="34" charset="-122"/>
                <a:cs typeface="Lato" pitchFamily="34" charset="-120"/>
              </a:rPr>
              <a:t>Every space is shaped to help people feel calm, connected, and at home.</a:t>
            </a:r>
          </a:p>
        </p:txBody>
      </p:sp>
    </p:spTree>
    <p:extLst>
      <p:ext uri="{BB962C8B-B14F-4D97-AF65-F5344CB8AC3E}">
        <p14:creationId xmlns:p14="http://schemas.microsoft.com/office/powerpoint/2010/main" val="989084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934B6-68F4-E6AA-D0C3-5145021D59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FA6084-DB7A-566C-2CDA-D4E37DFDBD66}"/>
              </a:ext>
            </a:extLst>
          </p:cNvPr>
          <p:cNvSpPr>
            <a:spLocks noGrp="1"/>
          </p:cNvSpPr>
          <p:nvPr>
            <p:ph type="title"/>
          </p:nvPr>
        </p:nvSpPr>
        <p:spPr/>
        <p:txBody>
          <a:bodyPr>
            <a:normAutofit/>
          </a:bodyPr>
          <a:lstStyle/>
          <a:p>
            <a:pPr algn="ctr"/>
            <a:r>
              <a:rPr lang="en-GB" sz="8000" b="1" dirty="0">
                <a:latin typeface="Arial" panose="020B0604020202020204" pitchFamily="34" charset="0"/>
                <a:cs typeface="Arial" panose="020B0604020202020204" pitchFamily="34" charset="0"/>
              </a:rPr>
              <a:t>Insert 3</a:t>
            </a:r>
          </a:p>
        </p:txBody>
      </p:sp>
      <p:sp>
        <p:nvSpPr>
          <p:cNvPr id="3" name="Arrow: Down 2">
            <a:extLst>
              <a:ext uri="{FF2B5EF4-FFF2-40B4-BE49-F238E27FC236}">
                <a16:creationId xmlns:a16="http://schemas.microsoft.com/office/drawing/2014/main" id="{FFB603BF-5B6A-4589-0CDC-CF1D4F2120AA}"/>
              </a:ext>
            </a:extLst>
          </p:cNvPr>
          <p:cNvSpPr/>
          <p:nvPr/>
        </p:nvSpPr>
        <p:spPr>
          <a:xfrm>
            <a:off x="2618509" y="2272145"/>
            <a:ext cx="1620982" cy="2195945"/>
          </a:xfrm>
          <a:prstGeom prst="downArrow">
            <a:avLst>
              <a:gd name="adj1" fmla="val 27778"/>
              <a:gd name="adj2"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8110BF1B-7368-F1CA-4387-CE39251E2B97}"/>
              </a:ext>
            </a:extLst>
          </p:cNvPr>
          <p:cNvSpPr/>
          <p:nvPr/>
        </p:nvSpPr>
        <p:spPr>
          <a:xfrm>
            <a:off x="0" y="1"/>
            <a:ext cx="6858000" cy="990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87884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1"/>
          <p:cNvSpPr/>
          <p:nvPr/>
        </p:nvSpPr>
        <p:spPr>
          <a:xfrm>
            <a:off x="0" y="1188720"/>
            <a:ext cx="6858000" cy="548640"/>
          </a:xfrm>
          <a:prstGeom prst="rect">
            <a:avLst/>
          </a:prstGeom>
          <a:noFill/>
          <a:ln/>
        </p:spPr>
        <p:txBody>
          <a:bodyPr wrap="square" rtlCol="0" anchor="ctr"/>
          <a:lstStyle/>
          <a:p>
            <a:pPr marL="0" indent="0" algn="ctr">
              <a:buNone/>
            </a:pPr>
            <a:r>
              <a:rPr lang="en-US" sz="1100" dirty="0">
                <a:solidFill>
                  <a:srgbClr val="888888"/>
                </a:solidFill>
                <a:latin typeface="Lato" pitchFamily="34" charset="0"/>
                <a:ea typeface="Lato" pitchFamily="34" charset="-122"/>
                <a:cs typeface="Lato" pitchFamily="34" charset="-120"/>
              </a:rPr>
              <a:t>[HERO: Care lifestyle image — swap in PowerPoint]</a:t>
            </a:r>
            <a:endParaRPr lang="en-US" sz="1100" dirty="0"/>
          </a:p>
        </p:txBody>
      </p:sp>
      <p:sp>
        <p:nvSpPr>
          <p:cNvPr id="10" name="Text 7"/>
          <p:cNvSpPr/>
          <p:nvPr/>
        </p:nvSpPr>
        <p:spPr>
          <a:xfrm>
            <a:off x="302895" y="3016031"/>
            <a:ext cx="6143625" cy="228600"/>
          </a:xfrm>
          <a:prstGeom prst="rect">
            <a:avLst/>
          </a:prstGeom>
          <a:noFill/>
          <a:ln/>
        </p:spPr>
        <p:txBody>
          <a:bodyPr wrap="square" lIns="0" tIns="0" rIns="0" bIns="0" rtlCol="0" anchor="ctr"/>
          <a:lstStyle/>
          <a:p>
            <a:pPr marL="0" indent="0">
              <a:lnSpc>
                <a:spcPct val="130000"/>
              </a:lnSpc>
              <a:buNone/>
            </a:pPr>
            <a:r>
              <a:rPr lang="en-US" sz="950" i="1" dirty="0">
                <a:solidFill>
                  <a:srgbClr val="4A607A"/>
                </a:solidFill>
                <a:latin typeface="Lato" pitchFamily="34" charset="0"/>
                <a:ea typeface="Lato" pitchFamily="34" charset="-122"/>
                <a:cs typeface="Lato" pitchFamily="34" charset="-120"/>
              </a:rPr>
              <a:t>Tailored Support. Inclusive Living.</a:t>
            </a:r>
            <a:endParaRPr lang="en-US" sz="950" dirty="0"/>
          </a:p>
        </p:txBody>
      </p:sp>
      <p:sp>
        <p:nvSpPr>
          <p:cNvPr id="11" name="Text 8"/>
          <p:cNvSpPr/>
          <p:nvPr/>
        </p:nvSpPr>
        <p:spPr>
          <a:xfrm>
            <a:off x="302895" y="3301721"/>
            <a:ext cx="6143625" cy="822960"/>
          </a:xfrm>
          <a:prstGeom prst="rect">
            <a:avLst/>
          </a:prstGeom>
          <a:noFill/>
          <a:ln/>
        </p:spPr>
        <p:txBody>
          <a:bodyPr wrap="square" lIns="0" tIns="0" rIns="0" bIns="0" rtlCol="0" anchor="ctr"/>
          <a:lstStyle/>
          <a:p>
            <a:pPr marL="0" indent="0">
              <a:lnSpc>
                <a:spcPct val="130000"/>
              </a:lnSpc>
              <a:buNone/>
            </a:pPr>
            <a:r>
              <a:rPr lang="en-US" sz="950" dirty="0">
                <a:solidFill>
                  <a:srgbClr val="374151"/>
                </a:solidFill>
                <a:latin typeface="Lato" pitchFamily="34" charset="0"/>
                <a:ea typeface="Lato" pitchFamily="34" charset="-122"/>
                <a:cs typeface="Lato" pitchFamily="34" charset="-120"/>
              </a:rPr>
              <a:t>At Chatham Waters Care Home, we provide residential, dementia, and respite care shaped by clarity, dignity, and compassion. Our care and support services are flexible, responsive, and guided by emotional sensitivity.</a:t>
            </a:r>
          </a:p>
          <a:p>
            <a:pPr marL="0" indent="0">
              <a:lnSpc>
                <a:spcPct val="130000"/>
              </a:lnSpc>
              <a:spcBef>
                <a:spcPts val="400"/>
              </a:spcBef>
              <a:buNone/>
            </a:pPr>
            <a:r>
              <a:rPr lang="en-US" sz="950" dirty="0">
                <a:solidFill>
                  <a:srgbClr val="374151"/>
                </a:solidFill>
                <a:latin typeface="Lato" pitchFamily="34" charset="0"/>
                <a:ea typeface="Lato" pitchFamily="34" charset="-122"/>
                <a:cs typeface="Lato" pitchFamily="34" charset="-120"/>
              </a:rPr>
              <a:t>Every care and support plan reflects the resident, their preferences, and their changing needs.</a:t>
            </a:r>
          </a:p>
        </p:txBody>
      </p:sp>
      <p:sp>
        <p:nvSpPr>
          <p:cNvPr id="12" name="Shape 9"/>
          <p:cNvSpPr/>
          <p:nvPr/>
        </p:nvSpPr>
        <p:spPr>
          <a:xfrm>
            <a:off x="321946" y="4285704"/>
            <a:ext cx="1920240" cy="5052989"/>
          </a:xfrm>
          <a:prstGeom prst="rect">
            <a:avLst/>
          </a:prstGeom>
          <a:solidFill>
            <a:srgbClr val="F7F5F0"/>
          </a:solidFill>
          <a:ln/>
          <a:effectLst>
            <a:outerShdw blurRad="50800" dist="12700" dir="8100000" algn="bl" rotWithShape="0">
              <a:srgbClr val="000000">
                <a:alpha val="6000"/>
              </a:srgbClr>
            </a:outerShdw>
          </a:effectLst>
        </p:spPr>
        <p:txBody>
          <a:bodyPr/>
          <a:lstStyle/>
          <a:p>
            <a:pPr>
              <a:lnSpc>
                <a:spcPct val="130000"/>
              </a:lnSpc>
            </a:pPr>
            <a:endParaRPr lang="en-GB" sz="950"/>
          </a:p>
        </p:txBody>
      </p:sp>
      <p:sp>
        <p:nvSpPr>
          <p:cNvPr id="13" name="Shape 10"/>
          <p:cNvSpPr/>
          <p:nvPr/>
        </p:nvSpPr>
        <p:spPr>
          <a:xfrm>
            <a:off x="321946" y="4249129"/>
            <a:ext cx="1920240" cy="36576"/>
          </a:xfrm>
          <a:prstGeom prst="rect">
            <a:avLst/>
          </a:prstGeom>
          <a:solidFill>
            <a:srgbClr val="C9A84C"/>
          </a:solidFill>
          <a:ln/>
        </p:spPr>
        <p:txBody>
          <a:bodyPr/>
          <a:lstStyle/>
          <a:p>
            <a:pPr>
              <a:lnSpc>
                <a:spcPct val="130000"/>
              </a:lnSpc>
            </a:pPr>
            <a:endParaRPr lang="en-GB" sz="950"/>
          </a:p>
        </p:txBody>
      </p:sp>
      <p:sp>
        <p:nvSpPr>
          <p:cNvPr id="14" name="Text 11"/>
          <p:cNvSpPr/>
          <p:nvPr/>
        </p:nvSpPr>
        <p:spPr>
          <a:xfrm>
            <a:off x="413386" y="4322789"/>
            <a:ext cx="1737360" cy="228600"/>
          </a:xfrm>
          <a:prstGeom prst="rect">
            <a:avLst/>
          </a:prstGeom>
          <a:noFill/>
          <a:ln/>
        </p:spPr>
        <p:txBody>
          <a:bodyPr wrap="square" lIns="0" tIns="0" rIns="0" bIns="0" rtlCol="0" anchor="ctr"/>
          <a:lstStyle/>
          <a:p>
            <a:pPr marL="0" indent="0">
              <a:lnSpc>
                <a:spcPct val="130000"/>
              </a:lnSpc>
              <a:buNone/>
            </a:pPr>
            <a:r>
              <a:rPr lang="en-US" sz="950" b="1" kern="0" spc="150" dirty="0">
                <a:solidFill>
                  <a:srgbClr val="1B2A4A"/>
                </a:solidFill>
                <a:latin typeface="Raleway" pitchFamily="34" charset="0"/>
                <a:ea typeface="Raleway" pitchFamily="34" charset="-122"/>
                <a:cs typeface="Raleway" pitchFamily="34" charset="-120"/>
              </a:rPr>
              <a:t>RESIDENTIAL CARE</a:t>
            </a:r>
            <a:endParaRPr lang="en-US" sz="950" dirty="0"/>
          </a:p>
        </p:txBody>
      </p:sp>
      <p:sp>
        <p:nvSpPr>
          <p:cNvPr id="15" name="Text 12"/>
          <p:cNvSpPr/>
          <p:nvPr/>
        </p:nvSpPr>
        <p:spPr>
          <a:xfrm>
            <a:off x="413386" y="4597400"/>
            <a:ext cx="1737360" cy="1143000"/>
          </a:xfrm>
          <a:prstGeom prst="rect">
            <a:avLst/>
          </a:prstGeom>
          <a:noFill/>
          <a:ln/>
        </p:spPr>
        <p:txBody>
          <a:bodyPr wrap="square" lIns="0" tIns="0" rIns="0" bIns="0" rtlCol="0" anchor="t"/>
          <a:lstStyle/>
          <a:p>
            <a:pPr marL="0" indent="0">
              <a:lnSpc>
                <a:spcPct val="140000"/>
              </a:lnSpc>
              <a:buNone/>
            </a:pPr>
            <a:r>
              <a:rPr lang="en-US" sz="900" dirty="0">
                <a:solidFill>
                  <a:srgbClr val="374151"/>
                </a:solidFill>
                <a:latin typeface="Lato" pitchFamily="34" charset="0"/>
                <a:ea typeface="Lato" pitchFamily="34" charset="-122"/>
                <a:cs typeface="Lato" pitchFamily="34" charset="-120"/>
              </a:rPr>
              <a:t>Our residential care supports people who need help with daily living while maintaining independence and routine. Every resident has a private ensuite shower room, full access to all amenities, and a personalised care plan.</a:t>
            </a:r>
            <a:endParaRPr lang="en-US" sz="900" dirty="0"/>
          </a:p>
        </p:txBody>
      </p:sp>
      <p:sp>
        <p:nvSpPr>
          <p:cNvPr id="16" name="Text 13"/>
          <p:cNvSpPr/>
          <p:nvPr/>
        </p:nvSpPr>
        <p:spPr>
          <a:xfrm>
            <a:off x="413386" y="6096000"/>
            <a:ext cx="1737360" cy="3175000"/>
          </a:xfrm>
          <a:prstGeom prst="rect">
            <a:avLst/>
          </a:prstGeom>
          <a:noFill/>
          <a:ln/>
        </p:spPr>
        <p:txBody>
          <a:bodyPr wrap="square" lIns="0" tIns="0" rIns="0" bIns="0" rtlCol="0" anchor="t"/>
          <a:lstStyle/>
          <a:p>
            <a:pPr marL="144000" indent="-144000">
              <a:lnSpc>
                <a:spcPct val="140000"/>
              </a:lnSpc>
              <a:spcAft>
                <a:spcPts val="900"/>
              </a:spcAft>
              <a:buClr>
                <a:srgbClr val="C9A84C"/>
              </a:buClr>
              <a:buSzPct val="70000"/>
              <a:buFont typeface="Arial" pitchFamily="34" charset="0"/>
              <a:buChar char="▪"/>
            </a:pPr>
            <a:r>
              <a:rPr lang="en-US" sz="900" dirty="0">
                <a:solidFill>
                  <a:srgbClr val="374151"/>
                </a:solidFill>
                <a:latin typeface="Lato" pitchFamily="34" charset="0"/>
                <a:ea typeface="Lato" pitchFamily="34" charset="-122"/>
                <a:cs typeface="Lato" pitchFamily="34" charset="-120"/>
              </a:rPr>
              <a:t>Comfort, connection, and continuity</a:t>
            </a:r>
          </a:p>
          <a:p>
            <a:pPr marL="144000" indent="-144000">
              <a:lnSpc>
                <a:spcPct val="140000"/>
              </a:lnSpc>
              <a:spcAft>
                <a:spcPts val="900"/>
              </a:spcAft>
              <a:buClr>
                <a:srgbClr val="C9A84C"/>
              </a:buClr>
              <a:buSzPct val="70000"/>
              <a:buFont typeface="Arial" pitchFamily="34" charset="0"/>
              <a:buChar char="▪"/>
            </a:pPr>
            <a:r>
              <a:rPr lang="en-US" sz="900" dirty="0">
                <a:solidFill>
                  <a:srgbClr val="374151"/>
                </a:solidFill>
                <a:latin typeface="Lato" pitchFamily="34" charset="0"/>
                <a:ea typeface="Lato" pitchFamily="34" charset="-122"/>
                <a:cs typeface="Lato" pitchFamily="34" charset="-120"/>
              </a:rPr>
              <a:t>Support that follows your routines and preferences</a:t>
            </a:r>
          </a:p>
          <a:p>
            <a:pPr marL="144000" indent="-144000">
              <a:lnSpc>
                <a:spcPct val="140000"/>
              </a:lnSpc>
              <a:spcAft>
                <a:spcPts val="900"/>
              </a:spcAft>
              <a:buClr>
                <a:srgbClr val="C9A84C"/>
              </a:buClr>
              <a:buSzPct val="70000"/>
              <a:buFont typeface="Arial" pitchFamily="34" charset="0"/>
              <a:buChar char="▪"/>
            </a:pPr>
            <a:r>
              <a:rPr lang="en-US" sz="900" dirty="0">
                <a:solidFill>
                  <a:srgbClr val="374151"/>
                </a:solidFill>
                <a:latin typeface="Lato" pitchFamily="34" charset="0"/>
                <a:ea typeface="Lato" pitchFamily="34" charset="-122"/>
                <a:cs typeface="Lato" pitchFamily="34" charset="-120"/>
              </a:rPr>
              <a:t>Care that adapts to your life at your pace</a:t>
            </a:r>
          </a:p>
          <a:p>
            <a:pPr marL="144000" indent="-144000">
              <a:lnSpc>
                <a:spcPct val="140000"/>
              </a:lnSpc>
              <a:spcAft>
                <a:spcPts val="900"/>
              </a:spcAft>
              <a:buClr>
                <a:srgbClr val="C9A84C"/>
              </a:buClr>
              <a:buSzPct val="70000"/>
              <a:buFont typeface="Arial" pitchFamily="34" charset="0"/>
              <a:buChar char="▪"/>
            </a:pPr>
            <a:r>
              <a:rPr lang="en-US" sz="900" dirty="0">
                <a:solidFill>
                  <a:srgbClr val="374151"/>
                </a:solidFill>
                <a:latin typeface="Lato" pitchFamily="34" charset="0"/>
                <a:ea typeface="Lato" pitchFamily="34" charset="-122"/>
                <a:cs typeface="Lato" pitchFamily="34" charset="-120"/>
              </a:rPr>
              <a:t>Personal care and medication support</a:t>
            </a:r>
          </a:p>
          <a:p>
            <a:pPr marL="144000" indent="-144000">
              <a:lnSpc>
                <a:spcPct val="140000"/>
              </a:lnSpc>
              <a:spcAft>
                <a:spcPts val="900"/>
              </a:spcAft>
              <a:buClr>
                <a:srgbClr val="C9A84C"/>
              </a:buClr>
              <a:buSzPct val="70000"/>
              <a:buFont typeface="Arial" pitchFamily="34" charset="0"/>
              <a:buChar char="▪"/>
            </a:pPr>
            <a:r>
              <a:rPr lang="en-US" sz="900" dirty="0">
                <a:solidFill>
                  <a:srgbClr val="374151"/>
                </a:solidFill>
                <a:latin typeface="Lato" pitchFamily="34" charset="0"/>
                <a:ea typeface="Lato" pitchFamily="34" charset="-122"/>
                <a:cs typeface="Lato" pitchFamily="34" charset="-120"/>
              </a:rPr>
              <a:t>Help with mobility and meals</a:t>
            </a:r>
          </a:p>
          <a:p>
            <a:pPr marL="144000" indent="-144000">
              <a:lnSpc>
                <a:spcPct val="140000"/>
              </a:lnSpc>
              <a:spcAft>
                <a:spcPts val="900"/>
              </a:spcAft>
              <a:buClr>
                <a:srgbClr val="C9A84C"/>
              </a:buClr>
              <a:buSzPct val="70000"/>
              <a:buFont typeface="Arial" pitchFamily="34" charset="0"/>
              <a:buChar char="▪"/>
            </a:pPr>
            <a:r>
              <a:rPr lang="en-US" sz="900" dirty="0">
                <a:solidFill>
                  <a:srgbClr val="374151"/>
                </a:solidFill>
                <a:latin typeface="Lato" pitchFamily="34" charset="0"/>
                <a:ea typeface="Lato" pitchFamily="34" charset="-122"/>
                <a:cs typeface="Lato" pitchFamily="34" charset="-120"/>
              </a:rPr>
              <a:t>Skilled, sensitive responses that keep you in control of your choices</a:t>
            </a:r>
          </a:p>
        </p:txBody>
      </p:sp>
      <p:sp>
        <p:nvSpPr>
          <p:cNvPr id="17" name="Shape 14"/>
          <p:cNvSpPr/>
          <p:nvPr/>
        </p:nvSpPr>
        <p:spPr>
          <a:xfrm>
            <a:off x="2470786" y="4285703"/>
            <a:ext cx="1920240" cy="5052989"/>
          </a:xfrm>
          <a:prstGeom prst="rect">
            <a:avLst/>
          </a:prstGeom>
          <a:solidFill>
            <a:srgbClr val="F7F5F0"/>
          </a:solidFill>
          <a:ln/>
          <a:effectLst>
            <a:outerShdw blurRad="50800" dist="12700" dir="8100000" algn="bl" rotWithShape="0">
              <a:srgbClr val="000000">
                <a:alpha val="6000"/>
              </a:srgbClr>
            </a:outerShdw>
          </a:effectLst>
        </p:spPr>
        <p:txBody>
          <a:bodyPr/>
          <a:lstStyle/>
          <a:p>
            <a:pPr>
              <a:lnSpc>
                <a:spcPct val="130000"/>
              </a:lnSpc>
            </a:pPr>
            <a:endParaRPr lang="en-GB" sz="950"/>
          </a:p>
        </p:txBody>
      </p:sp>
      <p:sp>
        <p:nvSpPr>
          <p:cNvPr id="18" name="Shape 15"/>
          <p:cNvSpPr/>
          <p:nvPr/>
        </p:nvSpPr>
        <p:spPr>
          <a:xfrm>
            <a:off x="2470786" y="4249129"/>
            <a:ext cx="1920240" cy="36576"/>
          </a:xfrm>
          <a:prstGeom prst="rect">
            <a:avLst/>
          </a:prstGeom>
          <a:solidFill>
            <a:srgbClr val="C9A84C"/>
          </a:solidFill>
          <a:ln/>
        </p:spPr>
        <p:txBody>
          <a:bodyPr/>
          <a:lstStyle/>
          <a:p>
            <a:pPr>
              <a:lnSpc>
                <a:spcPct val="130000"/>
              </a:lnSpc>
            </a:pPr>
            <a:endParaRPr lang="en-GB" sz="950"/>
          </a:p>
        </p:txBody>
      </p:sp>
      <p:sp>
        <p:nvSpPr>
          <p:cNvPr id="19" name="Text 16"/>
          <p:cNvSpPr/>
          <p:nvPr/>
        </p:nvSpPr>
        <p:spPr>
          <a:xfrm>
            <a:off x="2562226" y="4322789"/>
            <a:ext cx="1737360" cy="228600"/>
          </a:xfrm>
          <a:prstGeom prst="rect">
            <a:avLst/>
          </a:prstGeom>
          <a:noFill/>
          <a:ln/>
        </p:spPr>
        <p:txBody>
          <a:bodyPr wrap="square" lIns="0" tIns="0" rIns="0" bIns="0" rtlCol="0" anchor="ctr"/>
          <a:lstStyle/>
          <a:p>
            <a:pPr marL="0" indent="0">
              <a:lnSpc>
                <a:spcPct val="130000"/>
              </a:lnSpc>
              <a:buNone/>
            </a:pPr>
            <a:r>
              <a:rPr lang="en-US" sz="950" b="1" kern="0" spc="150" dirty="0">
                <a:solidFill>
                  <a:srgbClr val="1B2A4A"/>
                </a:solidFill>
                <a:latin typeface="Raleway" pitchFamily="34" charset="0"/>
                <a:ea typeface="Raleway" pitchFamily="34" charset="-122"/>
                <a:cs typeface="Raleway" pitchFamily="34" charset="-120"/>
              </a:rPr>
              <a:t>DEMENTIA CARE</a:t>
            </a:r>
            <a:endParaRPr lang="en-US" sz="950" dirty="0"/>
          </a:p>
        </p:txBody>
      </p:sp>
      <p:sp>
        <p:nvSpPr>
          <p:cNvPr id="20" name="Text 17"/>
          <p:cNvSpPr/>
          <p:nvPr/>
        </p:nvSpPr>
        <p:spPr>
          <a:xfrm>
            <a:off x="2562226" y="4597400"/>
            <a:ext cx="1737360" cy="1143000"/>
          </a:xfrm>
          <a:prstGeom prst="rect">
            <a:avLst/>
          </a:prstGeom>
          <a:noFill/>
          <a:ln/>
        </p:spPr>
        <p:txBody>
          <a:bodyPr wrap="square" lIns="0" tIns="0" rIns="0" bIns="0" rtlCol="0" anchor="t"/>
          <a:lstStyle/>
          <a:p>
            <a:pPr marL="0" indent="0">
              <a:lnSpc>
                <a:spcPct val="140000"/>
              </a:lnSpc>
              <a:buNone/>
            </a:pPr>
            <a:r>
              <a:rPr lang="en-US" sz="900" dirty="0">
                <a:solidFill>
                  <a:srgbClr val="374151"/>
                </a:solidFill>
                <a:latin typeface="Lato" pitchFamily="34" charset="0"/>
                <a:ea typeface="Lato" pitchFamily="34" charset="-122"/>
                <a:cs typeface="Lato" pitchFamily="34" charset="-120"/>
              </a:rPr>
              <a:t>We provide luxury residential dementia care designed to reduce anxiety and support memory. Our team is fully trained in dementia awareness and inclusive communication, with sensory cues, familiar layouts, and calming spaces.</a:t>
            </a:r>
          </a:p>
        </p:txBody>
      </p:sp>
      <p:sp>
        <p:nvSpPr>
          <p:cNvPr id="21" name="Text 18"/>
          <p:cNvSpPr/>
          <p:nvPr/>
        </p:nvSpPr>
        <p:spPr>
          <a:xfrm>
            <a:off x="2562226" y="6096000"/>
            <a:ext cx="1737360" cy="3175000"/>
          </a:xfrm>
          <a:prstGeom prst="rect">
            <a:avLst/>
          </a:prstGeom>
          <a:noFill/>
          <a:ln/>
        </p:spPr>
        <p:txBody>
          <a:bodyPr wrap="square" lIns="0" tIns="0" rIns="0" bIns="0" rtlCol="0" anchor="t"/>
          <a:lstStyle/>
          <a:p>
            <a:pPr marL="144000" indent="-144000">
              <a:lnSpc>
                <a:spcPct val="140000"/>
              </a:lnSpc>
              <a:spcAft>
                <a:spcPts val="900"/>
              </a:spcAft>
              <a:buClr>
                <a:srgbClr val="C9A84C"/>
              </a:buClr>
              <a:buSzPct val="70000"/>
              <a:buFont typeface="Arial" pitchFamily="34" charset="0"/>
              <a:buChar char="▪"/>
            </a:pPr>
            <a:r>
              <a:rPr lang="en-US" sz="900" dirty="0">
                <a:solidFill>
                  <a:srgbClr val="374151"/>
                </a:solidFill>
                <a:latin typeface="Lato" pitchFamily="34" charset="0"/>
                <a:ea typeface="Lato" pitchFamily="34" charset="-122"/>
                <a:cs typeface="Lato" pitchFamily="34" charset="-120"/>
              </a:rPr>
              <a:t>Preserving identity and fostering moments of joy</a:t>
            </a:r>
          </a:p>
          <a:p>
            <a:pPr marL="144000" indent="-144000">
              <a:lnSpc>
                <a:spcPct val="140000"/>
              </a:lnSpc>
              <a:spcAft>
                <a:spcPts val="900"/>
              </a:spcAft>
              <a:buClr>
                <a:srgbClr val="C9A84C"/>
              </a:buClr>
              <a:buSzPct val="70000"/>
              <a:buFont typeface="Arial" pitchFamily="34" charset="0"/>
              <a:buChar char="▪"/>
            </a:pPr>
            <a:r>
              <a:rPr lang="en-US" sz="900" dirty="0">
                <a:solidFill>
                  <a:srgbClr val="374151"/>
                </a:solidFill>
                <a:latin typeface="Lato" pitchFamily="34" charset="0"/>
                <a:ea typeface="Lato" pitchFamily="34" charset="-122"/>
                <a:cs typeface="Lato" pitchFamily="34" charset="-120"/>
              </a:rPr>
              <a:t>Communication adapted to each person’s needs</a:t>
            </a:r>
          </a:p>
          <a:p>
            <a:pPr marL="144000" indent="-144000">
              <a:lnSpc>
                <a:spcPct val="140000"/>
              </a:lnSpc>
              <a:spcAft>
                <a:spcPts val="900"/>
              </a:spcAft>
              <a:buClr>
                <a:srgbClr val="C9A84C"/>
              </a:buClr>
              <a:buSzPct val="70000"/>
              <a:buFont typeface="Arial" pitchFamily="34" charset="0"/>
              <a:buChar char="▪"/>
            </a:pPr>
            <a:r>
              <a:rPr lang="en-US" sz="900" dirty="0">
                <a:solidFill>
                  <a:srgbClr val="374151"/>
                </a:solidFill>
                <a:latin typeface="Lato" pitchFamily="34" charset="0"/>
                <a:ea typeface="Lato" pitchFamily="34" charset="-122"/>
                <a:cs typeface="Lato" pitchFamily="34" charset="-120"/>
              </a:rPr>
              <a:t>Activities that are meaningful and always voluntary</a:t>
            </a:r>
          </a:p>
          <a:p>
            <a:pPr marL="144000" indent="-144000">
              <a:lnSpc>
                <a:spcPct val="140000"/>
              </a:lnSpc>
              <a:spcAft>
                <a:spcPts val="900"/>
              </a:spcAft>
              <a:buClr>
                <a:srgbClr val="C9A84C"/>
              </a:buClr>
              <a:buSzPct val="70000"/>
              <a:buFont typeface="Arial" pitchFamily="34" charset="0"/>
              <a:buChar char="▪"/>
            </a:pPr>
            <a:r>
              <a:rPr lang="en-US" sz="900" dirty="0">
                <a:solidFill>
                  <a:srgbClr val="374151"/>
                </a:solidFill>
                <a:latin typeface="Lato" pitchFamily="34" charset="0"/>
                <a:ea typeface="Lato" pitchFamily="34" charset="-122"/>
                <a:cs typeface="Lato" pitchFamily="34" charset="-120"/>
              </a:rPr>
              <a:t>Environments that support orientation without overwhelming</a:t>
            </a:r>
          </a:p>
          <a:p>
            <a:pPr marL="144000" indent="-144000">
              <a:lnSpc>
                <a:spcPct val="140000"/>
              </a:lnSpc>
              <a:spcAft>
                <a:spcPts val="900"/>
              </a:spcAft>
              <a:buClr>
                <a:srgbClr val="C9A84C"/>
              </a:buClr>
              <a:buSzPct val="70000"/>
              <a:buFont typeface="Arial" pitchFamily="34" charset="0"/>
              <a:buChar char="▪"/>
            </a:pPr>
            <a:r>
              <a:rPr lang="en-US" sz="900" dirty="0">
                <a:solidFill>
                  <a:srgbClr val="374151"/>
                </a:solidFill>
                <a:latin typeface="Lato" pitchFamily="34" charset="0"/>
                <a:ea typeface="Lato" pitchFamily="34" charset="-122"/>
                <a:cs typeface="Lato" pitchFamily="34" charset="-120"/>
              </a:rPr>
              <a:t>Families as partners in care</a:t>
            </a:r>
          </a:p>
          <a:p>
            <a:pPr marL="144000" indent="-144000">
              <a:lnSpc>
                <a:spcPct val="140000"/>
              </a:lnSpc>
              <a:spcAft>
                <a:spcPts val="900"/>
              </a:spcAft>
              <a:buClr>
                <a:srgbClr val="C9A84C"/>
              </a:buClr>
              <a:buSzPct val="70000"/>
              <a:buFont typeface="Arial" pitchFamily="34" charset="0"/>
              <a:buChar char="▪"/>
            </a:pPr>
            <a:r>
              <a:rPr lang="en-US" sz="900" dirty="0">
                <a:solidFill>
                  <a:srgbClr val="374151"/>
                </a:solidFill>
                <a:latin typeface="Lato" pitchFamily="34" charset="0"/>
                <a:ea typeface="Lato" pitchFamily="34" charset="-122"/>
                <a:cs typeface="Lato" pitchFamily="34" charset="-120"/>
              </a:rPr>
              <a:t>Emotional support for relatives throughout the journey</a:t>
            </a:r>
          </a:p>
        </p:txBody>
      </p:sp>
      <p:sp>
        <p:nvSpPr>
          <p:cNvPr id="22" name="Shape 19"/>
          <p:cNvSpPr/>
          <p:nvPr/>
        </p:nvSpPr>
        <p:spPr>
          <a:xfrm>
            <a:off x="4619626" y="4285704"/>
            <a:ext cx="1920240" cy="5052988"/>
          </a:xfrm>
          <a:prstGeom prst="rect">
            <a:avLst/>
          </a:prstGeom>
          <a:solidFill>
            <a:srgbClr val="F7F5F0"/>
          </a:solidFill>
          <a:ln/>
          <a:effectLst>
            <a:outerShdw blurRad="50800" dist="12700" dir="8100000" algn="bl" rotWithShape="0">
              <a:srgbClr val="000000">
                <a:alpha val="6000"/>
              </a:srgbClr>
            </a:outerShdw>
          </a:effectLst>
        </p:spPr>
        <p:txBody>
          <a:bodyPr/>
          <a:lstStyle/>
          <a:p>
            <a:pPr>
              <a:lnSpc>
                <a:spcPct val="130000"/>
              </a:lnSpc>
            </a:pPr>
            <a:endParaRPr lang="en-GB" sz="950"/>
          </a:p>
        </p:txBody>
      </p:sp>
      <p:sp>
        <p:nvSpPr>
          <p:cNvPr id="23" name="Shape 20"/>
          <p:cNvSpPr/>
          <p:nvPr/>
        </p:nvSpPr>
        <p:spPr>
          <a:xfrm>
            <a:off x="4619626" y="4249129"/>
            <a:ext cx="1920240" cy="36576"/>
          </a:xfrm>
          <a:prstGeom prst="rect">
            <a:avLst/>
          </a:prstGeom>
          <a:solidFill>
            <a:srgbClr val="C9A84C"/>
          </a:solidFill>
          <a:ln/>
        </p:spPr>
        <p:txBody>
          <a:bodyPr/>
          <a:lstStyle/>
          <a:p>
            <a:pPr>
              <a:lnSpc>
                <a:spcPct val="130000"/>
              </a:lnSpc>
            </a:pPr>
            <a:endParaRPr lang="en-GB" sz="950"/>
          </a:p>
        </p:txBody>
      </p:sp>
      <p:sp>
        <p:nvSpPr>
          <p:cNvPr id="24" name="Text 21"/>
          <p:cNvSpPr/>
          <p:nvPr/>
        </p:nvSpPr>
        <p:spPr>
          <a:xfrm>
            <a:off x="4711066" y="4322789"/>
            <a:ext cx="1737360" cy="228600"/>
          </a:xfrm>
          <a:prstGeom prst="rect">
            <a:avLst/>
          </a:prstGeom>
          <a:noFill/>
          <a:ln/>
        </p:spPr>
        <p:txBody>
          <a:bodyPr wrap="square" lIns="0" tIns="0" rIns="0" bIns="0" rtlCol="0" anchor="ctr"/>
          <a:lstStyle/>
          <a:p>
            <a:pPr marL="0" indent="0">
              <a:lnSpc>
                <a:spcPct val="130000"/>
              </a:lnSpc>
              <a:buNone/>
            </a:pPr>
            <a:r>
              <a:rPr lang="en-US" sz="950" b="1" kern="0" spc="150" dirty="0">
                <a:solidFill>
                  <a:srgbClr val="1B2A4A"/>
                </a:solidFill>
                <a:latin typeface="Raleway" pitchFamily="34" charset="0"/>
                <a:ea typeface="Raleway" pitchFamily="34" charset="-122"/>
                <a:cs typeface="Raleway" pitchFamily="34" charset="-120"/>
              </a:rPr>
              <a:t>RESPITE CARE</a:t>
            </a:r>
            <a:endParaRPr lang="en-US" sz="950" dirty="0"/>
          </a:p>
        </p:txBody>
      </p:sp>
      <p:sp>
        <p:nvSpPr>
          <p:cNvPr id="25" name="Text 22"/>
          <p:cNvSpPr/>
          <p:nvPr/>
        </p:nvSpPr>
        <p:spPr>
          <a:xfrm>
            <a:off x="4711066" y="4597400"/>
            <a:ext cx="1737360" cy="1143000"/>
          </a:xfrm>
          <a:prstGeom prst="rect">
            <a:avLst/>
          </a:prstGeom>
          <a:noFill/>
          <a:ln/>
        </p:spPr>
        <p:txBody>
          <a:bodyPr wrap="square" lIns="0" tIns="0" rIns="0" bIns="0" rtlCol="0" anchor="t"/>
          <a:lstStyle/>
          <a:p>
            <a:pPr marL="0" indent="0">
              <a:lnSpc>
                <a:spcPct val="140000"/>
              </a:lnSpc>
              <a:buNone/>
            </a:pPr>
            <a:r>
              <a:rPr lang="en-US" sz="900" dirty="0">
                <a:solidFill>
                  <a:srgbClr val="374151"/>
                </a:solidFill>
                <a:latin typeface="Lato" pitchFamily="34" charset="0"/>
                <a:ea typeface="Lato" pitchFamily="34" charset="-122"/>
                <a:cs typeface="Lato" pitchFamily="34" charset="-120"/>
              </a:rPr>
              <a:t>Our respite care offers short-term support for people recovering from illness or for individuals and their families needing temporary relief. Residents receive the same amenities, care planning, and emotional support as those staying long-term.</a:t>
            </a:r>
            <a:endParaRPr lang="en-US" sz="900" dirty="0"/>
          </a:p>
        </p:txBody>
      </p:sp>
      <p:sp>
        <p:nvSpPr>
          <p:cNvPr id="26" name="Text 23"/>
          <p:cNvSpPr/>
          <p:nvPr/>
        </p:nvSpPr>
        <p:spPr>
          <a:xfrm>
            <a:off x="4697003" y="6096000"/>
            <a:ext cx="1737360" cy="3175000"/>
          </a:xfrm>
          <a:prstGeom prst="rect">
            <a:avLst/>
          </a:prstGeom>
          <a:noFill/>
          <a:ln/>
        </p:spPr>
        <p:txBody>
          <a:bodyPr wrap="square" lIns="0" tIns="0" rIns="0" bIns="0" rtlCol="0" anchor="t"/>
          <a:lstStyle/>
          <a:p>
            <a:pPr marL="144000" indent="-144000">
              <a:lnSpc>
                <a:spcPct val="140000"/>
              </a:lnSpc>
              <a:spcAft>
                <a:spcPts val="900"/>
              </a:spcAft>
              <a:buClr>
                <a:srgbClr val="C9A84C"/>
              </a:buClr>
              <a:buSzPct val="70000"/>
              <a:buFont typeface="Arial" pitchFamily="34" charset="0"/>
              <a:buChar char="▪"/>
            </a:pPr>
            <a:r>
              <a:rPr lang="en-US" sz="900" dirty="0">
                <a:solidFill>
                  <a:srgbClr val="374151"/>
                </a:solidFill>
                <a:latin typeface="Lato" pitchFamily="34" charset="0"/>
                <a:ea typeface="Lato" pitchFamily="34" charset="-122"/>
                <a:cs typeface="Lato" pitchFamily="34" charset="-120"/>
              </a:rPr>
              <a:t>A safe and welcoming place to rest and recover</a:t>
            </a:r>
          </a:p>
          <a:p>
            <a:pPr marL="144000" indent="-144000">
              <a:lnSpc>
                <a:spcPct val="140000"/>
              </a:lnSpc>
              <a:spcAft>
                <a:spcPts val="900"/>
              </a:spcAft>
              <a:buClr>
                <a:srgbClr val="C9A84C"/>
              </a:buClr>
              <a:buSzPct val="70000"/>
              <a:buFont typeface="Arial" pitchFamily="34" charset="0"/>
              <a:buChar char="▪"/>
            </a:pPr>
            <a:r>
              <a:rPr lang="en-US" sz="900" dirty="0">
                <a:solidFill>
                  <a:srgbClr val="374151"/>
                </a:solidFill>
                <a:latin typeface="Lato" pitchFamily="34" charset="0"/>
                <a:ea typeface="Lato" pitchFamily="34" charset="-122"/>
                <a:cs typeface="Lato" pitchFamily="34" charset="-120"/>
              </a:rPr>
              <a:t>A private room and full access to all facilities</a:t>
            </a:r>
          </a:p>
          <a:p>
            <a:pPr marL="144000" indent="-144000">
              <a:lnSpc>
                <a:spcPct val="140000"/>
              </a:lnSpc>
              <a:spcAft>
                <a:spcPts val="900"/>
              </a:spcAft>
              <a:buClr>
                <a:srgbClr val="C9A84C"/>
              </a:buClr>
              <a:buSzPct val="70000"/>
              <a:buFont typeface="Arial" pitchFamily="34" charset="0"/>
              <a:buChar char="▪"/>
            </a:pPr>
            <a:r>
              <a:rPr lang="en-US" sz="900" dirty="0">
                <a:solidFill>
                  <a:srgbClr val="374151"/>
                </a:solidFill>
                <a:latin typeface="Lato" pitchFamily="34" charset="0"/>
                <a:ea typeface="Lato" pitchFamily="34" charset="-122"/>
                <a:cs typeface="Lato" pitchFamily="34" charset="-120"/>
              </a:rPr>
              <a:t>Care tailored to your needs for a few days or a few weeks</a:t>
            </a:r>
          </a:p>
          <a:p>
            <a:pPr marL="144000" indent="-144000">
              <a:lnSpc>
                <a:spcPct val="140000"/>
              </a:lnSpc>
              <a:spcAft>
                <a:spcPts val="900"/>
              </a:spcAft>
              <a:buClr>
                <a:srgbClr val="C9A84C"/>
              </a:buClr>
              <a:buSzPct val="70000"/>
              <a:buFont typeface="Arial" pitchFamily="34" charset="0"/>
              <a:buChar char="▪"/>
            </a:pPr>
            <a:r>
              <a:rPr lang="en-US" sz="900" dirty="0">
                <a:solidFill>
                  <a:srgbClr val="374151"/>
                </a:solidFill>
                <a:latin typeface="Lato" pitchFamily="34" charset="0"/>
                <a:ea typeface="Lato" pitchFamily="34" charset="-122"/>
                <a:cs typeface="Lato" pitchFamily="34" charset="-120"/>
              </a:rPr>
              <a:t>Essential breathing space for family carers</a:t>
            </a:r>
          </a:p>
          <a:p>
            <a:pPr marL="144000" indent="-144000">
              <a:lnSpc>
                <a:spcPct val="140000"/>
              </a:lnSpc>
              <a:spcAft>
                <a:spcPts val="900"/>
              </a:spcAft>
              <a:buClr>
                <a:srgbClr val="C9A84C"/>
              </a:buClr>
              <a:buSzPct val="70000"/>
              <a:buFont typeface="Arial" pitchFamily="34" charset="0"/>
              <a:buChar char="▪"/>
            </a:pPr>
            <a:r>
              <a:rPr lang="en-US" sz="900" dirty="0">
                <a:solidFill>
                  <a:srgbClr val="374151"/>
                </a:solidFill>
                <a:latin typeface="Lato" pitchFamily="34" charset="0"/>
                <a:ea typeface="Lato" pitchFamily="34" charset="-122"/>
                <a:cs typeface="Lato" pitchFamily="34" charset="-120"/>
              </a:rPr>
              <a:t>Confidence that your loved one is well supported</a:t>
            </a:r>
          </a:p>
          <a:p>
            <a:pPr marL="144000" indent="-144000">
              <a:lnSpc>
                <a:spcPct val="140000"/>
              </a:lnSpc>
              <a:spcAft>
                <a:spcPts val="900"/>
              </a:spcAft>
              <a:buClr>
                <a:srgbClr val="C9A84C"/>
              </a:buClr>
              <a:buSzPct val="70000"/>
              <a:buFont typeface="Arial" pitchFamily="34" charset="0"/>
              <a:buChar char="▪"/>
            </a:pPr>
            <a:r>
              <a:rPr lang="en-US" sz="900" dirty="0">
                <a:solidFill>
                  <a:srgbClr val="374151"/>
                </a:solidFill>
                <a:latin typeface="Lato" pitchFamily="34" charset="0"/>
                <a:ea typeface="Lato" pitchFamily="34" charset="-122"/>
                <a:cs typeface="Lato" pitchFamily="34" charset="-120"/>
              </a:rPr>
              <a:t>Practical help with medication, meals, activities, and personal care</a:t>
            </a:r>
          </a:p>
        </p:txBody>
      </p:sp>
      <p:pic>
        <p:nvPicPr>
          <p:cNvPr id="7" name="Picture 6">
            <a:extLst>
              <a:ext uri="{FF2B5EF4-FFF2-40B4-BE49-F238E27FC236}">
                <a16:creationId xmlns:a16="http://schemas.microsoft.com/office/drawing/2014/main" id="{680544FD-D315-A284-BC25-1AFAEBDA7A68}"/>
              </a:ext>
            </a:extLst>
          </p:cNvPr>
          <p:cNvPicPr>
            <a:picLocks noChangeAspect="1"/>
          </p:cNvPicPr>
          <p:nvPr/>
        </p:nvPicPr>
        <p:blipFill>
          <a:blip r:embed="rId3">
            <a:alphaModFix/>
          </a:blip>
          <a:srcRect t="8376" b="27084"/>
          <a:stretch>
            <a:fillRect/>
          </a:stretch>
        </p:blipFill>
        <p:spPr>
          <a:xfrm>
            <a:off x="0" y="0"/>
            <a:ext cx="6858000" cy="2874774"/>
          </a:xfrm>
          <a:prstGeom prst="rect">
            <a:avLst/>
          </a:prstGeom>
        </p:spPr>
      </p:pic>
      <p:sp>
        <p:nvSpPr>
          <p:cNvPr id="35" name="Shape 0">
            <a:extLst>
              <a:ext uri="{FF2B5EF4-FFF2-40B4-BE49-F238E27FC236}">
                <a16:creationId xmlns:a16="http://schemas.microsoft.com/office/drawing/2014/main" id="{A496A517-ECAA-BB6E-8F25-A7C4E4C2C943}"/>
              </a:ext>
            </a:extLst>
          </p:cNvPr>
          <p:cNvSpPr/>
          <p:nvPr/>
        </p:nvSpPr>
        <p:spPr>
          <a:xfrm flipH="1" flipV="1">
            <a:off x="1" y="2067719"/>
            <a:ext cx="6857999" cy="832802"/>
          </a:xfrm>
          <a:prstGeom prst="flowChartDocument">
            <a:avLst/>
          </a:prstGeom>
          <a:solidFill>
            <a:srgbClr val="16223C">
              <a:alpha val="87843"/>
            </a:srgbClr>
          </a:solidFill>
          <a:ln/>
        </p:spPr>
        <p:txBody>
          <a:bodyPr/>
          <a:lstStyle/>
          <a:p>
            <a:endParaRPr lang="en-GB" dirty="0"/>
          </a:p>
        </p:txBody>
      </p:sp>
      <p:sp>
        <p:nvSpPr>
          <p:cNvPr id="9" name="Text 1">
            <a:extLst>
              <a:ext uri="{FF2B5EF4-FFF2-40B4-BE49-F238E27FC236}">
                <a16:creationId xmlns:a16="http://schemas.microsoft.com/office/drawing/2014/main" id="{4D07B897-C0E4-7F71-16A4-CFF28125968C}"/>
              </a:ext>
            </a:extLst>
          </p:cNvPr>
          <p:cNvSpPr/>
          <p:nvPr/>
        </p:nvSpPr>
        <p:spPr>
          <a:xfrm>
            <a:off x="320040" y="2274918"/>
            <a:ext cx="5245643" cy="502920"/>
          </a:xfrm>
          <a:prstGeom prst="rect">
            <a:avLst/>
          </a:prstGeom>
          <a:noFill/>
          <a:ln/>
        </p:spPr>
        <p:txBody>
          <a:bodyPr wrap="square" lIns="0" tIns="0" rIns="0" bIns="0" rtlCol="0" anchor="ctr"/>
          <a:lstStyle/>
          <a:p>
            <a:r>
              <a:rPr lang="en-US" sz="2200" b="1" dirty="0">
                <a:solidFill>
                  <a:srgbClr val="FFFFFF"/>
                </a:solidFill>
                <a:latin typeface="Raleway" pitchFamily="34" charset="0"/>
                <a:ea typeface="Raleway" pitchFamily="34" charset="-122"/>
                <a:cs typeface="Raleway" pitchFamily="34" charset="-120"/>
              </a:rPr>
              <a:t>Our Services</a:t>
            </a:r>
            <a:endParaRPr lang="en-US" sz="2200" dirty="0"/>
          </a:p>
        </p:txBody>
      </p:sp>
      <p:pic>
        <p:nvPicPr>
          <p:cNvPr id="32" name="Image 1">
            <a:extLst>
              <a:ext uri="{FF2B5EF4-FFF2-40B4-BE49-F238E27FC236}">
                <a16:creationId xmlns:a16="http://schemas.microsoft.com/office/drawing/2014/main" id="{F5D01CB1-2D00-33B5-6AD3-142E232BD392}"/>
              </a:ext>
            </a:extLst>
          </p:cNvPr>
          <p:cNvPicPr>
            <a:picLocks noChangeAspect="1"/>
          </p:cNvPicPr>
          <p:nvPr/>
        </p:nvPicPr>
        <p:blipFill>
          <a:blip r:embed="rId4"/>
          <a:srcRect/>
          <a:stretch/>
        </p:blipFill>
        <p:spPr>
          <a:xfrm>
            <a:off x="5828202" y="2204052"/>
            <a:ext cx="962611" cy="607316"/>
          </a:xfrm>
          <a:prstGeom prst="rect">
            <a:avLst/>
          </a:prstGeom>
        </p:spPr>
      </p:pic>
      <p:sp>
        <p:nvSpPr>
          <p:cNvPr id="6" name="Shape 20">
            <a:extLst>
              <a:ext uri="{FF2B5EF4-FFF2-40B4-BE49-F238E27FC236}">
                <a16:creationId xmlns:a16="http://schemas.microsoft.com/office/drawing/2014/main" id="{91E176C7-EFE3-E78E-5A97-0112DDFCA322}"/>
              </a:ext>
            </a:extLst>
          </p:cNvPr>
          <p:cNvSpPr/>
          <p:nvPr/>
        </p:nvSpPr>
        <p:spPr>
          <a:xfrm>
            <a:off x="1" y="9435630"/>
            <a:ext cx="6858000" cy="470369"/>
          </a:xfrm>
          <a:prstGeom prst="rect">
            <a:avLst/>
          </a:prstGeom>
          <a:solidFill>
            <a:srgbClr val="16223C"/>
          </a:solidFill>
          <a:ln/>
        </p:spPr>
        <p:txBody>
          <a:bodyPr/>
          <a:lstStyle/>
          <a:p>
            <a:endParaRPr lang="en-GB" dirty="0"/>
          </a:p>
        </p:txBody>
      </p:sp>
      <p:sp>
        <p:nvSpPr>
          <p:cNvPr id="33" name="Text 21">
            <a:extLst>
              <a:ext uri="{FF2B5EF4-FFF2-40B4-BE49-F238E27FC236}">
                <a16:creationId xmlns:a16="http://schemas.microsoft.com/office/drawing/2014/main" id="{BDC7E563-552A-BF7D-0E2D-48BDBD506A93}"/>
              </a:ext>
            </a:extLst>
          </p:cNvPr>
          <p:cNvSpPr/>
          <p:nvPr/>
        </p:nvSpPr>
        <p:spPr>
          <a:xfrm>
            <a:off x="302895" y="9511709"/>
            <a:ext cx="3550920" cy="365760"/>
          </a:xfrm>
          <a:prstGeom prst="rect">
            <a:avLst/>
          </a:prstGeom>
          <a:noFill/>
          <a:ln/>
        </p:spPr>
        <p:txBody>
          <a:bodyPr wrap="square" lIns="0" tIns="0" rIns="0" bIns="0" rtlCol="0" anchor="ctr"/>
          <a:lstStyle/>
          <a:p>
            <a:pPr algn="l">
              <a:lnSpc>
                <a:spcPct val="100000"/>
              </a:lnSpc>
              <a:spcAft>
                <a:spcPts val="100"/>
              </a:spcAft>
            </a:pPr>
            <a:r>
              <a:rPr lang="en-US" sz="700" b="1" kern="0" spc="150" dirty="0">
                <a:solidFill>
                  <a:srgbClr val="C9A84C"/>
                </a:solidFill>
                <a:latin typeface="Raleway" pitchFamily="34" charset="0"/>
                <a:ea typeface="Raleway" pitchFamily="34" charset="-122"/>
                <a:cs typeface="Raleway" pitchFamily="34" charset="-120"/>
              </a:rPr>
              <a:t>OPENING SUMMER 2026</a:t>
            </a:r>
          </a:p>
          <a:p>
            <a:pPr algn="l">
              <a:lnSpc>
                <a:spcPct val="100000"/>
              </a:lnSpc>
            </a:pPr>
            <a:r>
              <a:rPr lang="en-US" sz="800" dirty="0">
                <a:solidFill>
                  <a:srgbClr val="FFFFFF">
                    <a:alpha val="65000"/>
                  </a:srgbClr>
                </a:solidFill>
                <a:latin typeface="Lato" pitchFamily="34" charset="0"/>
                <a:ea typeface="Lato" pitchFamily="34" charset="-122"/>
                <a:cs typeface="Lato" pitchFamily="34" charset="-120"/>
              </a:rPr>
              <a:t>01634 623548 · info@chathamwaterscarehome.co.uk</a:t>
            </a:r>
          </a:p>
        </p:txBody>
      </p:sp>
      <p:sp>
        <p:nvSpPr>
          <p:cNvPr id="34" name="Text 22">
            <a:extLst>
              <a:ext uri="{FF2B5EF4-FFF2-40B4-BE49-F238E27FC236}">
                <a16:creationId xmlns:a16="http://schemas.microsoft.com/office/drawing/2014/main" id="{76587F3F-65D1-14E1-EC2C-389B1E6832CF}"/>
              </a:ext>
            </a:extLst>
          </p:cNvPr>
          <p:cNvSpPr/>
          <p:nvPr/>
        </p:nvSpPr>
        <p:spPr>
          <a:xfrm>
            <a:off x="3917823" y="9492720"/>
            <a:ext cx="2620138" cy="403738"/>
          </a:xfrm>
          <a:prstGeom prst="rect">
            <a:avLst/>
          </a:prstGeom>
          <a:noFill/>
          <a:ln/>
        </p:spPr>
        <p:txBody>
          <a:bodyPr wrap="square" lIns="0" tIns="0" rIns="0" bIns="0" rtlCol="0" anchor="ctr"/>
          <a:lstStyle/>
          <a:p>
            <a:pPr algn="r">
              <a:lnSpc>
                <a:spcPct val="100000"/>
              </a:lnSpc>
              <a:spcAft>
                <a:spcPts val="100"/>
              </a:spcAft>
            </a:pPr>
            <a:r>
              <a:rPr lang="en-US" sz="700" b="1" kern="0" spc="150" dirty="0">
                <a:solidFill>
                  <a:srgbClr val="C9A84C"/>
                </a:solidFill>
                <a:latin typeface="Raleway" pitchFamily="34" charset="0"/>
                <a:ea typeface="Raleway" pitchFamily="34" charset="-122"/>
                <a:cs typeface="Raleway" pitchFamily="34" charset="-120"/>
              </a:rPr>
              <a:t>REGISTER INTEREST</a:t>
            </a:r>
          </a:p>
          <a:p>
            <a:pPr algn="r">
              <a:lnSpc>
                <a:spcPct val="100000"/>
              </a:lnSpc>
            </a:pPr>
            <a:r>
              <a:rPr lang="en-US" sz="800" b="1" kern="0" spc="200" dirty="0">
                <a:solidFill>
                  <a:srgbClr val="FFFFFF">
                    <a:alpha val="65000"/>
                  </a:srgbClr>
                </a:solidFill>
                <a:latin typeface="Raleway" pitchFamily="34" charset="0"/>
                <a:ea typeface="Raleway" pitchFamily="34" charset="-122"/>
                <a:cs typeface="Raleway" pitchFamily="34" charset="-120"/>
              </a:rPr>
              <a:t>CHATHAMWATERSCAREHOME.CO.UK</a:t>
            </a:r>
          </a:p>
        </p:txBody>
      </p:sp>
    </p:spTree>
    <p:extLst>
      <p:ext uri="{BB962C8B-B14F-4D97-AF65-F5344CB8AC3E}">
        <p14:creationId xmlns:p14="http://schemas.microsoft.com/office/powerpoint/2010/main" val="1713780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5">
            <a:extLst>
              <a:ext uri="{FF2B5EF4-FFF2-40B4-BE49-F238E27FC236}">
                <a16:creationId xmlns:a16="http://schemas.microsoft.com/office/drawing/2014/main" id="{F792FE2E-E6F8-EEA5-A49D-BF41D9455965}"/>
              </a:ext>
            </a:extLst>
          </p:cNvPr>
          <p:cNvSpPr/>
          <p:nvPr/>
        </p:nvSpPr>
        <p:spPr>
          <a:xfrm>
            <a:off x="-4192" y="2880842"/>
            <a:ext cx="3433192" cy="6430094"/>
          </a:xfrm>
          <a:prstGeom prst="rect">
            <a:avLst/>
          </a:prstGeom>
          <a:solidFill>
            <a:srgbClr val="F7F5F0"/>
          </a:solidFill>
          <a:ln/>
        </p:spPr>
        <p:txBody>
          <a:bodyPr/>
          <a:lstStyle/>
          <a:p>
            <a:endParaRPr lang="en-GB"/>
          </a:p>
        </p:txBody>
      </p:sp>
      <p:sp>
        <p:nvSpPr>
          <p:cNvPr id="3" name="Text 1"/>
          <p:cNvSpPr/>
          <p:nvPr/>
        </p:nvSpPr>
        <p:spPr>
          <a:xfrm>
            <a:off x="0" y="1188720"/>
            <a:ext cx="6858000" cy="548640"/>
          </a:xfrm>
          <a:prstGeom prst="rect">
            <a:avLst/>
          </a:prstGeom>
          <a:noFill/>
          <a:ln/>
        </p:spPr>
        <p:txBody>
          <a:bodyPr wrap="square" rtlCol="0" anchor="ctr"/>
          <a:lstStyle/>
          <a:p>
            <a:pPr marL="0" indent="0" algn="ctr">
              <a:buNone/>
            </a:pPr>
            <a:r>
              <a:rPr lang="en-US" sz="1100" dirty="0">
                <a:solidFill>
                  <a:srgbClr val="888888"/>
                </a:solidFill>
                <a:latin typeface="Lato" pitchFamily="34" charset="0"/>
                <a:ea typeface="Lato" pitchFamily="34" charset="-122"/>
                <a:cs typeface="Lato" pitchFamily="34" charset="-120"/>
              </a:rPr>
              <a:t>[HERO: Family / visiting image — swap in PowerPoint]</a:t>
            </a:r>
            <a:endParaRPr lang="en-US" sz="1100" dirty="0"/>
          </a:p>
        </p:txBody>
      </p:sp>
      <p:sp>
        <p:nvSpPr>
          <p:cNvPr id="10" name="Text 7"/>
          <p:cNvSpPr/>
          <p:nvPr/>
        </p:nvSpPr>
        <p:spPr>
          <a:xfrm>
            <a:off x="293277" y="3066288"/>
            <a:ext cx="3021423" cy="164592"/>
          </a:xfrm>
          <a:prstGeom prst="rect">
            <a:avLst/>
          </a:prstGeom>
          <a:noFill/>
          <a:ln/>
        </p:spPr>
        <p:txBody>
          <a:bodyPr wrap="square" lIns="0" tIns="0" rIns="0" bIns="0" rtlCol="0" anchor="ctr"/>
          <a:lstStyle/>
          <a:p>
            <a:pPr marL="0" indent="0">
              <a:lnSpc>
                <a:spcPct val="130000"/>
              </a:lnSpc>
              <a:buNone/>
            </a:pPr>
            <a:r>
              <a:rPr lang="en-US" sz="950" b="1" kern="0" spc="250" dirty="0">
                <a:solidFill>
                  <a:srgbClr val="C9A84C"/>
                </a:solidFill>
                <a:latin typeface="Raleway" pitchFamily="34" charset="0"/>
                <a:ea typeface="Raleway" pitchFamily="34" charset="-122"/>
                <a:cs typeface="Raleway" pitchFamily="34" charset="-120"/>
              </a:rPr>
              <a:t>PARTNERSHIP WITH FAMILIES</a:t>
            </a:r>
            <a:endParaRPr lang="en-US" sz="950" dirty="0"/>
          </a:p>
        </p:txBody>
      </p:sp>
      <p:sp>
        <p:nvSpPr>
          <p:cNvPr id="11" name="Text 8"/>
          <p:cNvSpPr/>
          <p:nvPr/>
        </p:nvSpPr>
        <p:spPr>
          <a:xfrm>
            <a:off x="293277" y="3355574"/>
            <a:ext cx="2775585" cy="640080"/>
          </a:xfrm>
          <a:prstGeom prst="rect">
            <a:avLst/>
          </a:prstGeom>
          <a:noFill/>
          <a:ln/>
        </p:spPr>
        <p:txBody>
          <a:bodyPr wrap="square" lIns="0" tIns="0" rIns="0" bIns="0" rtlCol="0" anchor="ctr"/>
          <a:lstStyle/>
          <a:p>
            <a:pPr marL="0" indent="0">
              <a:lnSpc>
                <a:spcPct val="130000"/>
              </a:lnSpc>
              <a:buNone/>
            </a:pPr>
            <a:r>
              <a:rPr lang="en-US" sz="950" dirty="0">
                <a:solidFill>
                  <a:srgbClr val="374151"/>
                </a:solidFill>
                <a:latin typeface="Lato" pitchFamily="34" charset="0"/>
                <a:ea typeface="Lato" pitchFamily="34" charset="-122"/>
                <a:cs typeface="Lato" pitchFamily="34" charset="-120"/>
              </a:rPr>
              <a:t>We recognise that families are essential to delivering the best care. You know your loved one better than anyone, and we welcome your involvement, insights, and questions.</a:t>
            </a:r>
            <a:endParaRPr lang="en-US" sz="950" dirty="0"/>
          </a:p>
        </p:txBody>
      </p:sp>
      <p:sp>
        <p:nvSpPr>
          <p:cNvPr id="12" name="Text 9"/>
          <p:cNvSpPr/>
          <p:nvPr/>
        </p:nvSpPr>
        <p:spPr>
          <a:xfrm>
            <a:off x="293277" y="4196082"/>
            <a:ext cx="3021423" cy="182880"/>
          </a:xfrm>
          <a:prstGeom prst="rect">
            <a:avLst/>
          </a:prstGeom>
          <a:noFill/>
          <a:ln/>
        </p:spPr>
        <p:txBody>
          <a:bodyPr wrap="square" lIns="0" tIns="0" rIns="0" bIns="0" rtlCol="0" anchor="ctr"/>
          <a:lstStyle/>
          <a:p>
            <a:pPr marL="0" indent="0">
              <a:lnSpc>
                <a:spcPct val="130000"/>
              </a:lnSpc>
              <a:buNone/>
            </a:pPr>
            <a:r>
              <a:rPr lang="en-US" sz="950" i="1" dirty="0">
                <a:solidFill>
                  <a:srgbClr val="4A607A"/>
                </a:solidFill>
                <a:latin typeface="Lato" pitchFamily="34" charset="0"/>
                <a:ea typeface="Lato" pitchFamily="34" charset="-122"/>
                <a:cs typeface="Lato" pitchFamily="34" charset="-120"/>
              </a:rPr>
              <a:t>How we support families:</a:t>
            </a:r>
            <a:endParaRPr lang="en-US" sz="950" dirty="0"/>
          </a:p>
        </p:txBody>
      </p:sp>
      <p:sp>
        <p:nvSpPr>
          <p:cNvPr id="13" name="Text 10"/>
          <p:cNvSpPr/>
          <p:nvPr/>
        </p:nvSpPr>
        <p:spPr>
          <a:xfrm>
            <a:off x="324611" y="4522628"/>
            <a:ext cx="2775585" cy="2468880"/>
          </a:xfrm>
          <a:prstGeom prst="rect">
            <a:avLst/>
          </a:prstGeom>
          <a:noFill/>
          <a:ln/>
        </p:spPr>
        <p:txBody>
          <a:bodyPr wrap="square" lIns="0" tIns="0" rIns="0" bIns="0" rtlCol="0" anchor="ctr"/>
          <a:lstStyle/>
          <a:p>
            <a:pPr marL="144000" indent="-144000">
              <a:lnSpc>
                <a:spcPct val="130000"/>
              </a:lnSpc>
              <a:spcAft>
                <a:spcPts val="400"/>
              </a:spcAft>
              <a:buClr>
                <a:srgbClr val="C9A84C"/>
              </a:buClr>
              <a:buSzPct val="70000"/>
              <a:buFont typeface="Arial" pitchFamily="34" charset="0"/>
              <a:buChar char="▪"/>
            </a:pPr>
            <a:r>
              <a:rPr lang="en-US" sz="950" dirty="0">
                <a:solidFill>
                  <a:srgbClr val="374151"/>
                </a:solidFill>
                <a:latin typeface="Lato" pitchFamily="34" charset="0"/>
                <a:ea typeface="Lato" pitchFamily="34" charset="-122"/>
                <a:cs typeface="Lato" pitchFamily="34" charset="-120"/>
              </a:rPr>
              <a:t>Regular updates on wellbeing and care</a:t>
            </a:r>
          </a:p>
          <a:p>
            <a:pPr marL="144000" indent="-144000">
              <a:lnSpc>
                <a:spcPct val="130000"/>
              </a:lnSpc>
              <a:spcAft>
                <a:spcPts val="400"/>
              </a:spcAft>
              <a:buClr>
                <a:srgbClr val="C9A84C"/>
              </a:buClr>
              <a:buSzPct val="70000"/>
              <a:buFont typeface="Arial" pitchFamily="34" charset="0"/>
              <a:buChar char="▪"/>
            </a:pPr>
            <a:r>
              <a:rPr lang="en-US" sz="950" dirty="0">
                <a:solidFill>
                  <a:srgbClr val="374151"/>
                </a:solidFill>
                <a:latin typeface="Lato" pitchFamily="34" charset="0"/>
                <a:ea typeface="Lato" pitchFamily="34" charset="-122"/>
                <a:cs typeface="Lato" pitchFamily="34" charset="-120"/>
              </a:rPr>
              <a:t>Open invitation to care planning meetings</a:t>
            </a:r>
          </a:p>
          <a:p>
            <a:pPr marL="144000" indent="-144000">
              <a:lnSpc>
                <a:spcPct val="130000"/>
              </a:lnSpc>
              <a:spcAft>
                <a:spcPts val="400"/>
              </a:spcAft>
              <a:buClr>
                <a:srgbClr val="C9A84C"/>
              </a:buClr>
              <a:buSzPct val="70000"/>
              <a:buFont typeface="Arial" pitchFamily="34" charset="0"/>
              <a:buChar char="▪"/>
            </a:pPr>
            <a:r>
              <a:rPr lang="en-US" sz="950" dirty="0">
                <a:solidFill>
                  <a:srgbClr val="374151"/>
                </a:solidFill>
                <a:latin typeface="Lato" pitchFamily="34" charset="0"/>
                <a:ea typeface="Lato" pitchFamily="34" charset="-122"/>
                <a:cs typeface="Lato" pitchFamily="34" charset="-120"/>
              </a:rPr>
              <a:t>Flexible visiting hours with private spaces available</a:t>
            </a:r>
          </a:p>
          <a:p>
            <a:pPr marL="144000" indent="-144000">
              <a:lnSpc>
                <a:spcPct val="130000"/>
              </a:lnSpc>
              <a:spcAft>
                <a:spcPts val="400"/>
              </a:spcAft>
              <a:buClr>
                <a:srgbClr val="C9A84C"/>
              </a:buClr>
              <a:buSzPct val="70000"/>
              <a:buFont typeface="Arial" pitchFamily="34" charset="0"/>
              <a:buChar char="▪"/>
            </a:pPr>
            <a:r>
              <a:rPr lang="en-US" sz="950" dirty="0">
                <a:solidFill>
                  <a:srgbClr val="374151"/>
                </a:solidFill>
                <a:latin typeface="Lato" pitchFamily="34" charset="0"/>
                <a:ea typeface="Lato" pitchFamily="34" charset="-122"/>
                <a:cs typeface="Lato" pitchFamily="34" charset="-120"/>
              </a:rPr>
              <a:t>Video calls for families who live further away</a:t>
            </a:r>
          </a:p>
          <a:p>
            <a:pPr marL="144000" indent="-144000">
              <a:lnSpc>
                <a:spcPct val="130000"/>
              </a:lnSpc>
              <a:spcAft>
                <a:spcPts val="400"/>
              </a:spcAft>
              <a:buClr>
                <a:srgbClr val="C9A84C"/>
              </a:buClr>
              <a:buSzPct val="70000"/>
              <a:buFont typeface="Arial" pitchFamily="34" charset="0"/>
              <a:buChar char="▪"/>
            </a:pPr>
            <a:r>
              <a:rPr lang="en-US" sz="950" dirty="0">
                <a:solidFill>
                  <a:srgbClr val="374151"/>
                </a:solidFill>
                <a:latin typeface="Lato" pitchFamily="34" charset="0"/>
                <a:ea typeface="Lato" pitchFamily="34" charset="-122"/>
                <a:cs typeface="Lato" pitchFamily="34" charset="-120"/>
              </a:rPr>
              <a:t>Family dining welcome — bring relatives to share meals at no extra charge</a:t>
            </a:r>
          </a:p>
          <a:p>
            <a:pPr marL="144000" indent="-144000">
              <a:lnSpc>
                <a:spcPct val="130000"/>
              </a:lnSpc>
              <a:spcAft>
                <a:spcPts val="400"/>
              </a:spcAft>
              <a:buClr>
                <a:srgbClr val="C9A84C"/>
              </a:buClr>
              <a:buSzPct val="70000"/>
              <a:buFont typeface="Arial" pitchFamily="34" charset="0"/>
              <a:buChar char="▪"/>
            </a:pPr>
            <a:r>
              <a:rPr lang="en-US" sz="950" dirty="0">
                <a:solidFill>
                  <a:srgbClr val="374151"/>
                </a:solidFill>
                <a:latin typeface="Lato" pitchFamily="34" charset="0"/>
                <a:ea typeface="Lato" pitchFamily="34" charset="-122"/>
                <a:cs typeface="Lato" pitchFamily="34" charset="-120"/>
              </a:rPr>
              <a:t>24/7 contact access for urgent concerns</a:t>
            </a:r>
          </a:p>
          <a:p>
            <a:pPr marL="144000" indent="-144000">
              <a:lnSpc>
                <a:spcPct val="130000"/>
              </a:lnSpc>
              <a:spcAft>
                <a:spcPts val="400"/>
              </a:spcAft>
              <a:buClr>
                <a:srgbClr val="C9A84C"/>
              </a:buClr>
              <a:buSzPct val="70000"/>
              <a:buFont typeface="Arial" pitchFamily="34" charset="0"/>
              <a:buChar char="▪"/>
            </a:pPr>
            <a:r>
              <a:rPr lang="en-US" sz="950" dirty="0">
                <a:solidFill>
                  <a:srgbClr val="374151"/>
                </a:solidFill>
                <a:latin typeface="Lato" pitchFamily="34" charset="0"/>
                <a:ea typeface="Lato" pitchFamily="34" charset="-122"/>
                <a:cs typeface="Lato" pitchFamily="34" charset="-120"/>
              </a:rPr>
              <a:t>Support with difficult decisions and transitions</a:t>
            </a:r>
          </a:p>
          <a:p>
            <a:pPr marL="144000" indent="-144000">
              <a:lnSpc>
                <a:spcPct val="130000"/>
              </a:lnSpc>
              <a:spcAft>
                <a:spcPts val="400"/>
              </a:spcAft>
              <a:buClr>
                <a:srgbClr val="C9A84C"/>
              </a:buClr>
              <a:buSzPct val="70000"/>
              <a:buFont typeface="Arial" pitchFamily="34" charset="0"/>
              <a:buChar char="▪"/>
            </a:pPr>
            <a:r>
              <a:rPr lang="en-US" sz="950" dirty="0">
                <a:solidFill>
                  <a:srgbClr val="374151"/>
                </a:solidFill>
                <a:latin typeface="Lato" pitchFamily="34" charset="0"/>
                <a:ea typeface="Lato" pitchFamily="34" charset="-122"/>
                <a:cs typeface="Lato" pitchFamily="34" charset="-120"/>
              </a:rPr>
              <a:t>Honest, compassionate communication at every stage</a:t>
            </a:r>
          </a:p>
        </p:txBody>
      </p:sp>
      <p:sp>
        <p:nvSpPr>
          <p:cNvPr id="14" name="Text 11"/>
          <p:cNvSpPr/>
          <p:nvPr/>
        </p:nvSpPr>
        <p:spPr>
          <a:xfrm>
            <a:off x="270319" y="6994046"/>
            <a:ext cx="2775585" cy="731520"/>
          </a:xfrm>
          <a:prstGeom prst="rect">
            <a:avLst/>
          </a:prstGeom>
          <a:noFill/>
          <a:ln/>
        </p:spPr>
        <p:txBody>
          <a:bodyPr wrap="square" lIns="0" tIns="0" rIns="0" bIns="0" rtlCol="0" anchor="ctr"/>
          <a:lstStyle/>
          <a:p>
            <a:pPr marL="0" indent="0">
              <a:lnSpc>
                <a:spcPct val="130000"/>
              </a:lnSpc>
              <a:buNone/>
            </a:pPr>
            <a:r>
              <a:rPr lang="en-US" sz="950" i="1" dirty="0">
                <a:solidFill>
                  <a:srgbClr val="4A607A"/>
                </a:solidFill>
                <a:latin typeface="Lato" pitchFamily="34" charset="0"/>
                <a:ea typeface="Lato" pitchFamily="34" charset="-122"/>
                <a:cs typeface="Lato" pitchFamily="34" charset="-120"/>
              </a:rPr>
              <a:t>You’re never left wondering. You’re never shut out. We’re here to work alongside you, offering support for your loved one and for you.</a:t>
            </a:r>
            <a:endParaRPr lang="en-US" sz="950" dirty="0"/>
          </a:p>
        </p:txBody>
      </p:sp>
      <p:sp>
        <p:nvSpPr>
          <p:cNvPr id="15" name="Text 12"/>
          <p:cNvSpPr/>
          <p:nvPr/>
        </p:nvSpPr>
        <p:spPr>
          <a:xfrm>
            <a:off x="3543300" y="3066288"/>
            <a:ext cx="3011804" cy="164592"/>
          </a:xfrm>
          <a:prstGeom prst="rect">
            <a:avLst/>
          </a:prstGeom>
          <a:noFill/>
          <a:ln/>
        </p:spPr>
        <p:txBody>
          <a:bodyPr wrap="square" lIns="0" tIns="0" rIns="0" bIns="0" rtlCol="0" anchor="ctr"/>
          <a:lstStyle/>
          <a:p>
            <a:pPr marL="0" indent="0">
              <a:lnSpc>
                <a:spcPct val="130000"/>
              </a:lnSpc>
              <a:buNone/>
            </a:pPr>
            <a:r>
              <a:rPr lang="en-US" sz="950" b="1" kern="0" spc="250" dirty="0">
                <a:solidFill>
                  <a:srgbClr val="C9A84C"/>
                </a:solidFill>
                <a:latin typeface="Raleway" pitchFamily="34" charset="0"/>
                <a:ea typeface="Raleway" pitchFamily="34" charset="-122"/>
                <a:cs typeface="Raleway" pitchFamily="34" charset="-120"/>
              </a:rPr>
              <a:t>YOUR QUESTIONS ANSWERED</a:t>
            </a:r>
            <a:endParaRPr lang="en-US" sz="950" dirty="0"/>
          </a:p>
        </p:txBody>
      </p:sp>
      <p:sp>
        <p:nvSpPr>
          <p:cNvPr id="16" name="Text 13"/>
          <p:cNvSpPr/>
          <p:nvPr/>
        </p:nvSpPr>
        <p:spPr>
          <a:xfrm>
            <a:off x="3543300" y="3257776"/>
            <a:ext cx="3011804" cy="274320"/>
          </a:xfrm>
          <a:prstGeom prst="rect">
            <a:avLst/>
          </a:prstGeom>
          <a:noFill/>
          <a:ln/>
        </p:spPr>
        <p:txBody>
          <a:bodyPr wrap="square" lIns="0" tIns="0" rIns="0" bIns="0" rtlCol="0" anchor="ctr"/>
          <a:lstStyle/>
          <a:p>
            <a:pPr marL="0" indent="0">
              <a:lnSpc>
                <a:spcPct val="130000"/>
              </a:lnSpc>
              <a:buNone/>
            </a:pPr>
            <a:r>
              <a:rPr lang="en-US" sz="950" dirty="0">
                <a:solidFill>
                  <a:srgbClr val="374151"/>
                </a:solidFill>
                <a:latin typeface="Lato" pitchFamily="34" charset="0"/>
                <a:ea typeface="Lato" pitchFamily="34" charset="-122"/>
                <a:cs typeface="Lato" pitchFamily="34" charset="-120"/>
              </a:rPr>
              <a:t>What happens when you contact us:</a:t>
            </a:r>
            <a:endParaRPr lang="en-US" sz="950" dirty="0"/>
          </a:p>
        </p:txBody>
      </p:sp>
      <p:sp>
        <p:nvSpPr>
          <p:cNvPr id="17" name="Text 14"/>
          <p:cNvSpPr/>
          <p:nvPr/>
        </p:nvSpPr>
        <p:spPr>
          <a:xfrm>
            <a:off x="3556000" y="3784600"/>
            <a:ext cx="3009900" cy="3429000"/>
          </a:xfrm>
          <a:prstGeom prst="rect">
            <a:avLst/>
          </a:prstGeom>
          <a:noFill/>
          <a:ln/>
        </p:spPr>
        <p:txBody>
          <a:bodyPr wrap="square" lIns="0" tIns="0" rIns="0" bIns="0" rtlCol="0" anchor="ctr"/>
          <a:lstStyle/>
          <a:p>
            <a:pPr marL="228600" indent="-228600">
              <a:lnSpc>
                <a:spcPct val="130000"/>
              </a:lnSpc>
              <a:spcAft>
                <a:spcPts val="1000"/>
              </a:spcAft>
              <a:buClr>
                <a:srgbClr val="C9A84C"/>
              </a:buClr>
              <a:buSzPct val="115000"/>
              <a:buFont typeface="Raleway" pitchFamily="34" charset="0"/>
              <a:buAutoNum type="arabicPeriod"/>
            </a:pPr>
            <a:r>
              <a:rPr lang="en-US" sz="950" b="1" dirty="0">
                <a:solidFill>
                  <a:srgbClr val="1B2A4A"/>
                </a:solidFill>
                <a:latin typeface="Lato" pitchFamily="34" charset="0"/>
                <a:ea typeface="Lato" pitchFamily="34" charset="-122"/>
                <a:cs typeface="Lato" pitchFamily="34" charset="-120"/>
              </a:rPr>
              <a:t>Initial conversation</a:t>
            </a:r>
            <a:r>
              <a:rPr lang="en-US" sz="950" dirty="0">
                <a:solidFill>
                  <a:srgbClr val="374151"/>
                </a:solidFill>
                <a:latin typeface="Lato" pitchFamily="34" charset="0"/>
                <a:ea typeface="Lato" pitchFamily="34" charset="-122"/>
                <a:cs typeface="Lato" pitchFamily="34" charset="-120"/>
              </a:rPr>
              <a:t> — we listen to your needs and answer your questions</a:t>
            </a:r>
          </a:p>
          <a:p>
            <a:pPr marL="228600" indent="-228600">
              <a:lnSpc>
                <a:spcPct val="130000"/>
              </a:lnSpc>
              <a:spcAft>
                <a:spcPts val="1000"/>
              </a:spcAft>
              <a:buClr>
                <a:srgbClr val="C9A84C"/>
              </a:buClr>
              <a:buSzPct val="115000"/>
              <a:buFont typeface="Raleway" pitchFamily="34" charset="0"/>
              <a:buAutoNum type="arabicPeriod"/>
            </a:pPr>
            <a:r>
              <a:rPr lang="en-US" sz="950" b="1" dirty="0">
                <a:solidFill>
                  <a:srgbClr val="1B2A4A"/>
                </a:solidFill>
                <a:latin typeface="Lato" pitchFamily="34" charset="0"/>
                <a:ea typeface="Lato" pitchFamily="34" charset="-122"/>
                <a:cs typeface="Lato" pitchFamily="34" charset="-120"/>
              </a:rPr>
              <a:t>Arrange a visit</a:t>
            </a:r>
            <a:r>
              <a:rPr lang="en-US" sz="950" dirty="0">
                <a:solidFill>
                  <a:srgbClr val="374151"/>
                </a:solidFill>
                <a:latin typeface="Lato" pitchFamily="34" charset="0"/>
                <a:ea typeface="Lato" pitchFamily="34" charset="-122"/>
                <a:cs typeface="Lato" pitchFamily="34" charset="-120"/>
              </a:rPr>
              <a:t> — see the home, meet the team, get a feel for the environment</a:t>
            </a:r>
          </a:p>
          <a:p>
            <a:pPr marL="228600" indent="-228600">
              <a:lnSpc>
                <a:spcPct val="130000"/>
              </a:lnSpc>
              <a:spcAft>
                <a:spcPts val="1000"/>
              </a:spcAft>
              <a:buClr>
                <a:srgbClr val="C9A84C"/>
              </a:buClr>
              <a:buSzPct val="115000"/>
              <a:buFont typeface="Raleway" pitchFamily="34" charset="0"/>
              <a:buAutoNum type="arabicPeriod"/>
            </a:pPr>
            <a:r>
              <a:rPr lang="en-US" sz="950" b="1" dirty="0">
                <a:solidFill>
                  <a:srgbClr val="1B2A4A"/>
                </a:solidFill>
                <a:latin typeface="Lato" pitchFamily="34" charset="0"/>
                <a:ea typeface="Lato" pitchFamily="34" charset="-122"/>
                <a:cs typeface="Lato" pitchFamily="34" charset="-120"/>
              </a:rPr>
              <a:t>Assessment</a:t>
            </a:r>
            <a:r>
              <a:rPr lang="en-US" sz="950" dirty="0">
                <a:solidFill>
                  <a:srgbClr val="374151"/>
                </a:solidFill>
                <a:latin typeface="Lato" pitchFamily="34" charset="0"/>
                <a:ea typeface="Lato" pitchFamily="34" charset="-122"/>
                <a:cs typeface="Lato" pitchFamily="34" charset="-120"/>
              </a:rPr>
              <a:t> — we discuss care needs, preferences, and how we can help</a:t>
            </a:r>
          </a:p>
          <a:p>
            <a:pPr marL="228600" indent="-228600">
              <a:lnSpc>
                <a:spcPct val="130000"/>
              </a:lnSpc>
              <a:spcAft>
                <a:spcPts val="1000"/>
              </a:spcAft>
              <a:buClr>
                <a:srgbClr val="C9A84C"/>
              </a:buClr>
              <a:buSzPct val="115000"/>
              <a:buFont typeface="Raleway" pitchFamily="34" charset="0"/>
              <a:buAutoNum type="arabicPeriod"/>
            </a:pPr>
            <a:r>
              <a:rPr lang="en-US" sz="950" b="1" dirty="0">
                <a:solidFill>
                  <a:srgbClr val="1B2A4A"/>
                </a:solidFill>
                <a:latin typeface="Lato" pitchFamily="34" charset="0"/>
                <a:ea typeface="Lato" pitchFamily="34" charset="-122"/>
                <a:cs typeface="Lato" pitchFamily="34" charset="-120"/>
              </a:rPr>
              <a:t>Care plan</a:t>
            </a:r>
            <a:r>
              <a:rPr lang="en-US" sz="950" dirty="0">
                <a:solidFill>
                  <a:srgbClr val="374151"/>
                </a:solidFill>
                <a:latin typeface="Lato" pitchFamily="34" charset="0"/>
                <a:ea typeface="Lato" pitchFamily="34" charset="-122"/>
                <a:cs typeface="Lato" pitchFamily="34" charset="-120"/>
              </a:rPr>
              <a:t> — we create a personalised plan together</a:t>
            </a:r>
          </a:p>
          <a:p>
            <a:pPr marL="228600" indent="-228600">
              <a:lnSpc>
                <a:spcPct val="130000"/>
              </a:lnSpc>
              <a:spcAft>
                <a:spcPts val="1000"/>
              </a:spcAft>
              <a:buClr>
                <a:srgbClr val="C9A84C"/>
              </a:buClr>
              <a:buSzPct val="115000"/>
              <a:buFont typeface="Raleway" pitchFamily="34" charset="0"/>
              <a:buAutoNum type="arabicPeriod"/>
            </a:pPr>
            <a:r>
              <a:rPr lang="en-US" sz="950" b="1" dirty="0">
                <a:solidFill>
                  <a:srgbClr val="1B2A4A"/>
                </a:solidFill>
                <a:latin typeface="Lato" pitchFamily="34" charset="0"/>
                <a:ea typeface="Lato" pitchFamily="34" charset="-122"/>
                <a:cs typeface="Lato" pitchFamily="34" charset="-120"/>
              </a:rPr>
              <a:t>Move-in support</a:t>
            </a:r>
            <a:r>
              <a:rPr lang="en-US" sz="950" dirty="0">
                <a:solidFill>
                  <a:srgbClr val="374151"/>
                </a:solidFill>
                <a:latin typeface="Lato" pitchFamily="34" charset="0"/>
                <a:ea typeface="Lato" pitchFamily="34" charset="-122"/>
                <a:cs typeface="Lato" pitchFamily="34" charset="-120"/>
              </a:rPr>
              <a:t> — we make the transition as smooth and reassuring as possible</a:t>
            </a:r>
          </a:p>
          <a:p>
            <a:pPr marL="228600" indent="-228600">
              <a:lnSpc>
                <a:spcPct val="130000"/>
              </a:lnSpc>
              <a:spcAft>
                <a:spcPts val="1000"/>
              </a:spcAft>
              <a:buClr>
                <a:srgbClr val="C9A84C"/>
              </a:buClr>
              <a:buSzPct val="115000"/>
              <a:buFont typeface="Raleway" pitchFamily="34" charset="0"/>
              <a:buAutoNum type="arabicPeriod"/>
            </a:pPr>
            <a:r>
              <a:rPr lang="en-US" sz="950" b="1" dirty="0">
                <a:solidFill>
                  <a:srgbClr val="1B2A4A"/>
                </a:solidFill>
                <a:latin typeface="Lato" pitchFamily="34" charset="0"/>
                <a:ea typeface="Lato" pitchFamily="34" charset="-122"/>
                <a:cs typeface="Lato" pitchFamily="34" charset="-120"/>
              </a:rPr>
              <a:t>Ongoing review</a:t>
            </a:r>
            <a:r>
              <a:rPr lang="en-US" sz="950" dirty="0">
                <a:solidFill>
                  <a:srgbClr val="374151"/>
                </a:solidFill>
                <a:latin typeface="Lato" pitchFamily="34" charset="0"/>
                <a:ea typeface="Lato" pitchFamily="34" charset="-122"/>
                <a:cs typeface="Lato" pitchFamily="34" charset="-120"/>
              </a:rPr>
              <a:t> — care is never static; we adapt as needs change</a:t>
            </a:r>
          </a:p>
        </p:txBody>
      </p:sp>
      <p:sp>
        <p:nvSpPr>
          <p:cNvPr id="18" name="Text 15"/>
          <p:cNvSpPr/>
          <p:nvPr/>
        </p:nvSpPr>
        <p:spPr>
          <a:xfrm>
            <a:off x="3556000" y="6953406"/>
            <a:ext cx="3009900" cy="406400"/>
          </a:xfrm>
          <a:prstGeom prst="rect">
            <a:avLst/>
          </a:prstGeom>
          <a:noFill/>
          <a:ln/>
        </p:spPr>
        <p:txBody>
          <a:bodyPr wrap="square" lIns="0" tIns="0" rIns="0" bIns="0" rtlCol="0" anchor="ctr"/>
          <a:lstStyle/>
          <a:p>
            <a:pPr marL="0" indent="0">
              <a:lnSpc>
                <a:spcPct val="130000"/>
              </a:lnSpc>
              <a:buNone/>
            </a:pPr>
            <a:r>
              <a:rPr lang="en-US" sz="950" i="1" dirty="0">
                <a:solidFill>
                  <a:srgbClr val="4A607A"/>
                </a:solidFill>
                <a:latin typeface="Lato" pitchFamily="34" charset="0"/>
                <a:ea typeface="Lato" pitchFamily="34" charset="-122"/>
                <a:cs typeface="Lato" pitchFamily="34" charset="-120"/>
              </a:rPr>
              <a:t>There’s no pressure. No rush. We move at your pace and respect your process.</a:t>
            </a:r>
            <a:endParaRPr lang="en-US" sz="950" dirty="0"/>
          </a:p>
        </p:txBody>
      </p:sp>
      <p:pic>
        <p:nvPicPr>
          <p:cNvPr id="7" name="Picture 6">
            <a:extLst>
              <a:ext uri="{FF2B5EF4-FFF2-40B4-BE49-F238E27FC236}">
                <a16:creationId xmlns:a16="http://schemas.microsoft.com/office/drawing/2014/main" id="{2C8DD199-96A3-F29A-B2B8-D05DB790651D}"/>
              </a:ext>
            </a:extLst>
          </p:cNvPr>
          <p:cNvPicPr>
            <a:picLocks noChangeAspect="1"/>
          </p:cNvPicPr>
          <p:nvPr/>
        </p:nvPicPr>
        <p:blipFill>
          <a:blip r:embed="rId3">
            <a:alphaModFix/>
          </a:blip>
          <a:srcRect l="2492" t="8322" r="2551" b="18460"/>
          <a:stretch>
            <a:fillRect/>
          </a:stretch>
        </p:blipFill>
        <p:spPr>
          <a:xfrm>
            <a:off x="0" y="0"/>
            <a:ext cx="6858002" cy="2884316"/>
          </a:xfrm>
          <a:prstGeom prst="rect">
            <a:avLst/>
          </a:prstGeom>
        </p:spPr>
      </p:pic>
      <p:sp>
        <p:nvSpPr>
          <p:cNvPr id="22" name="Shape 0">
            <a:extLst>
              <a:ext uri="{FF2B5EF4-FFF2-40B4-BE49-F238E27FC236}">
                <a16:creationId xmlns:a16="http://schemas.microsoft.com/office/drawing/2014/main" id="{52E5887D-8A5F-A7F0-2E92-FD1D7FF39F24}"/>
              </a:ext>
            </a:extLst>
          </p:cNvPr>
          <p:cNvSpPr/>
          <p:nvPr/>
        </p:nvSpPr>
        <p:spPr>
          <a:xfrm flipH="1" flipV="1">
            <a:off x="1" y="2067719"/>
            <a:ext cx="6857999" cy="832802"/>
          </a:xfrm>
          <a:prstGeom prst="flowChartDocument">
            <a:avLst/>
          </a:prstGeom>
          <a:solidFill>
            <a:srgbClr val="16223C">
              <a:alpha val="87843"/>
            </a:srgbClr>
          </a:solidFill>
          <a:ln/>
        </p:spPr>
        <p:txBody>
          <a:bodyPr/>
          <a:lstStyle/>
          <a:p>
            <a:endParaRPr lang="en-GB" dirty="0"/>
          </a:p>
        </p:txBody>
      </p:sp>
      <p:sp>
        <p:nvSpPr>
          <p:cNvPr id="9" name="Text 1">
            <a:extLst>
              <a:ext uri="{FF2B5EF4-FFF2-40B4-BE49-F238E27FC236}">
                <a16:creationId xmlns:a16="http://schemas.microsoft.com/office/drawing/2014/main" id="{C5B6BED3-41AF-2958-91C4-6E9C3FD04810}"/>
              </a:ext>
            </a:extLst>
          </p:cNvPr>
          <p:cNvSpPr/>
          <p:nvPr/>
        </p:nvSpPr>
        <p:spPr>
          <a:xfrm>
            <a:off x="170723" y="2266032"/>
            <a:ext cx="5486400" cy="502920"/>
          </a:xfrm>
          <a:prstGeom prst="rect">
            <a:avLst/>
          </a:prstGeom>
          <a:noFill/>
          <a:ln/>
        </p:spPr>
        <p:txBody>
          <a:bodyPr wrap="square" lIns="0" tIns="0" rIns="0" bIns="0" rtlCol="0" anchor="ctr"/>
          <a:lstStyle/>
          <a:p>
            <a:r>
              <a:rPr lang="en-US" sz="2200" b="1" dirty="0">
                <a:solidFill>
                  <a:srgbClr val="FFFFFF"/>
                </a:solidFill>
                <a:latin typeface="Raleway" pitchFamily="34" charset="0"/>
                <a:ea typeface="Raleway" pitchFamily="34" charset="-122"/>
                <a:cs typeface="Raleway" pitchFamily="34" charset="-120"/>
              </a:rPr>
              <a:t>Partnership with Families</a:t>
            </a:r>
          </a:p>
        </p:txBody>
      </p:sp>
      <p:pic>
        <p:nvPicPr>
          <p:cNvPr id="24" name="Image 1">
            <a:extLst>
              <a:ext uri="{FF2B5EF4-FFF2-40B4-BE49-F238E27FC236}">
                <a16:creationId xmlns:a16="http://schemas.microsoft.com/office/drawing/2014/main" id="{CCA122C4-756B-833B-E2EE-ED683AF4589E}"/>
              </a:ext>
            </a:extLst>
          </p:cNvPr>
          <p:cNvPicPr>
            <a:picLocks noChangeAspect="1"/>
          </p:cNvPicPr>
          <p:nvPr/>
        </p:nvPicPr>
        <p:blipFill>
          <a:blip r:embed="rId4"/>
          <a:srcRect/>
          <a:stretch/>
        </p:blipFill>
        <p:spPr>
          <a:xfrm>
            <a:off x="5828202" y="2204052"/>
            <a:ext cx="962611" cy="607316"/>
          </a:xfrm>
          <a:prstGeom prst="rect">
            <a:avLst/>
          </a:prstGeom>
        </p:spPr>
      </p:pic>
      <p:sp>
        <p:nvSpPr>
          <p:cNvPr id="4" name="Shape 20">
            <a:extLst>
              <a:ext uri="{FF2B5EF4-FFF2-40B4-BE49-F238E27FC236}">
                <a16:creationId xmlns:a16="http://schemas.microsoft.com/office/drawing/2014/main" id="{62E0414A-AFDE-7CE5-AAD5-7730ACA37A24}"/>
              </a:ext>
            </a:extLst>
          </p:cNvPr>
          <p:cNvSpPr/>
          <p:nvPr/>
        </p:nvSpPr>
        <p:spPr>
          <a:xfrm>
            <a:off x="1" y="9435630"/>
            <a:ext cx="6858000" cy="470369"/>
          </a:xfrm>
          <a:prstGeom prst="rect">
            <a:avLst/>
          </a:prstGeom>
          <a:solidFill>
            <a:srgbClr val="16223C"/>
          </a:solidFill>
          <a:ln/>
        </p:spPr>
        <p:txBody>
          <a:bodyPr/>
          <a:lstStyle/>
          <a:p>
            <a:endParaRPr lang="en-GB" dirty="0"/>
          </a:p>
        </p:txBody>
      </p:sp>
      <p:sp>
        <p:nvSpPr>
          <p:cNvPr id="5" name="Text 21">
            <a:extLst>
              <a:ext uri="{FF2B5EF4-FFF2-40B4-BE49-F238E27FC236}">
                <a16:creationId xmlns:a16="http://schemas.microsoft.com/office/drawing/2014/main" id="{F28B1B86-7B81-CA9C-2579-B9FA13A3E72F}"/>
              </a:ext>
            </a:extLst>
          </p:cNvPr>
          <p:cNvSpPr/>
          <p:nvPr/>
        </p:nvSpPr>
        <p:spPr>
          <a:xfrm>
            <a:off x="158322" y="9511709"/>
            <a:ext cx="3695493" cy="365760"/>
          </a:xfrm>
          <a:prstGeom prst="rect">
            <a:avLst/>
          </a:prstGeom>
          <a:noFill/>
          <a:ln/>
        </p:spPr>
        <p:txBody>
          <a:bodyPr wrap="square" lIns="0" tIns="0" rIns="0" bIns="0" rtlCol="0" anchor="ctr"/>
          <a:lstStyle/>
          <a:p>
            <a:pPr algn="l">
              <a:lnSpc>
                <a:spcPct val="100000"/>
              </a:lnSpc>
              <a:spcAft>
                <a:spcPts val="100"/>
              </a:spcAft>
            </a:pPr>
            <a:r>
              <a:rPr lang="en-US" sz="700" b="1" kern="0" spc="150" dirty="0">
                <a:solidFill>
                  <a:srgbClr val="C9A84C"/>
                </a:solidFill>
                <a:latin typeface="Raleway" pitchFamily="34" charset="0"/>
                <a:ea typeface="Raleway" pitchFamily="34" charset="-122"/>
                <a:cs typeface="Raleway" pitchFamily="34" charset="-120"/>
              </a:rPr>
              <a:t>OPENING SUMMER 2026</a:t>
            </a:r>
          </a:p>
          <a:p>
            <a:pPr algn="l">
              <a:lnSpc>
                <a:spcPct val="100000"/>
              </a:lnSpc>
            </a:pPr>
            <a:r>
              <a:rPr lang="en-US" sz="800" dirty="0">
                <a:solidFill>
                  <a:srgbClr val="FFFFFF">
                    <a:alpha val="65000"/>
                  </a:srgbClr>
                </a:solidFill>
                <a:latin typeface="Lato" pitchFamily="34" charset="0"/>
                <a:ea typeface="Lato" pitchFamily="34" charset="-122"/>
                <a:cs typeface="Lato" pitchFamily="34" charset="-120"/>
              </a:rPr>
              <a:t>01634 623548 · info@chathamwaterscarehome.co.uk</a:t>
            </a:r>
          </a:p>
        </p:txBody>
      </p:sp>
      <p:sp>
        <p:nvSpPr>
          <p:cNvPr id="6" name="Text 22">
            <a:extLst>
              <a:ext uri="{FF2B5EF4-FFF2-40B4-BE49-F238E27FC236}">
                <a16:creationId xmlns:a16="http://schemas.microsoft.com/office/drawing/2014/main" id="{AF37CF07-A005-934F-1638-E31337249C27}"/>
              </a:ext>
            </a:extLst>
          </p:cNvPr>
          <p:cNvSpPr/>
          <p:nvPr/>
        </p:nvSpPr>
        <p:spPr>
          <a:xfrm>
            <a:off x="3917823" y="9492720"/>
            <a:ext cx="2718134" cy="403738"/>
          </a:xfrm>
          <a:prstGeom prst="rect">
            <a:avLst/>
          </a:prstGeom>
          <a:noFill/>
          <a:ln/>
        </p:spPr>
        <p:txBody>
          <a:bodyPr wrap="square" lIns="0" tIns="0" rIns="0" bIns="0" rtlCol="0" anchor="ctr"/>
          <a:lstStyle/>
          <a:p>
            <a:pPr algn="r">
              <a:lnSpc>
                <a:spcPct val="100000"/>
              </a:lnSpc>
              <a:spcAft>
                <a:spcPts val="100"/>
              </a:spcAft>
            </a:pPr>
            <a:r>
              <a:rPr lang="en-US" sz="700" b="1" kern="0" spc="150" dirty="0">
                <a:solidFill>
                  <a:srgbClr val="C9A84C"/>
                </a:solidFill>
                <a:latin typeface="Raleway" pitchFamily="34" charset="0"/>
                <a:ea typeface="Raleway" pitchFamily="34" charset="-122"/>
                <a:cs typeface="Raleway" pitchFamily="34" charset="-120"/>
              </a:rPr>
              <a:t>REGISTER INTEREST</a:t>
            </a:r>
          </a:p>
          <a:p>
            <a:pPr algn="r">
              <a:lnSpc>
                <a:spcPct val="100000"/>
              </a:lnSpc>
            </a:pPr>
            <a:r>
              <a:rPr lang="en-US" sz="800" b="1" kern="0" spc="200" dirty="0">
                <a:solidFill>
                  <a:srgbClr val="FFFFFF">
                    <a:alpha val="65000"/>
                  </a:srgbClr>
                </a:solidFill>
                <a:latin typeface="Raleway" pitchFamily="34" charset="0"/>
                <a:ea typeface="Raleway" pitchFamily="34" charset="-122"/>
                <a:cs typeface="Raleway" pitchFamily="34" charset="-120"/>
              </a:rPr>
              <a:t>CHATHAMWATERSCAREHOME.CO.UK</a:t>
            </a:r>
          </a:p>
        </p:txBody>
      </p:sp>
      <p:pic>
        <p:nvPicPr>
          <p:cNvPr id="20" name="Picture 19">
            <a:extLst>
              <a:ext uri="{FF2B5EF4-FFF2-40B4-BE49-F238E27FC236}">
                <a16:creationId xmlns:a16="http://schemas.microsoft.com/office/drawing/2014/main" id="{5455A889-D19C-8D9B-3FA4-06647D970D1E}"/>
              </a:ext>
            </a:extLst>
          </p:cNvPr>
          <p:cNvPicPr>
            <a:picLocks noChangeAspect="1"/>
          </p:cNvPicPr>
          <p:nvPr/>
        </p:nvPicPr>
        <p:blipFill>
          <a:blip r:embed="rId5"/>
          <a:srcRect t="17941" r="9216" b="10709"/>
          <a:stretch>
            <a:fillRect/>
          </a:stretch>
        </p:blipFill>
        <p:spPr>
          <a:xfrm>
            <a:off x="203200" y="7785100"/>
            <a:ext cx="3058612" cy="1341351"/>
          </a:xfrm>
          <a:prstGeom prst="rect">
            <a:avLst/>
          </a:prstGeom>
        </p:spPr>
      </p:pic>
      <p:pic>
        <p:nvPicPr>
          <p:cNvPr id="23" name="Picture 22">
            <a:extLst>
              <a:ext uri="{FF2B5EF4-FFF2-40B4-BE49-F238E27FC236}">
                <a16:creationId xmlns:a16="http://schemas.microsoft.com/office/drawing/2014/main" id="{7419F9B3-6422-831A-C0B7-C7FE8DD16E7C}"/>
              </a:ext>
            </a:extLst>
          </p:cNvPr>
          <p:cNvPicPr>
            <a:picLocks noChangeAspect="1"/>
          </p:cNvPicPr>
          <p:nvPr/>
        </p:nvPicPr>
        <p:blipFill>
          <a:blip r:embed="rId6"/>
          <a:srcRect l="495" t="12561" r="-495" b="5732"/>
          <a:stretch>
            <a:fillRect/>
          </a:stretch>
        </p:blipFill>
        <p:spPr>
          <a:xfrm>
            <a:off x="3632200" y="7484500"/>
            <a:ext cx="3018687" cy="1804925"/>
          </a:xfrm>
          <a:prstGeom prst="rect">
            <a:avLst/>
          </a:prstGeom>
        </p:spPr>
      </p:pic>
    </p:spTree>
    <p:extLst>
      <p:ext uri="{BB962C8B-B14F-4D97-AF65-F5344CB8AC3E}">
        <p14:creationId xmlns:p14="http://schemas.microsoft.com/office/powerpoint/2010/main" val="1594375975"/>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F7D2BCC-EFC8-4E84-93BD-D01BDDD2D4A6}">
  <we:reference id="wa200010001" version="1.0.0.1" store="en-US" storeType="OMEX"/>
  <we:alternateReferences>
    <we:reference id="WA200010001" version="1.0.0.1" store="" storeType="OMEX"/>
  </we:alternateReferences>
  <we:properties>
    <we:property name="claude.fileId" value="&quot;675a1472-ec19-4d87-85b8-8b541d49428d&quot;"/>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2013 - 2022 Theme</Template>
  <TotalTime>0</TotalTime>
  <Words>3828</Words>
  <Application>Microsoft Office PowerPoint</Application>
  <PresentationFormat>A4 Paper (210x297 mm)</PresentationFormat>
  <Paragraphs>381</Paragraphs>
  <Slides>18</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Lato</vt:lpstr>
      <vt:lpstr>Raleway</vt:lpstr>
      <vt:lpstr>Wingdings</vt:lpstr>
      <vt:lpstr>Office 2013 - 2022 Theme</vt:lpstr>
      <vt:lpstr>Insert 1</vt:lpstr>
      <vt:lpstr>PowerPoint Presentation</vt:lpstr>
      <vt:lpstr>PowerPoint Presentation</vt:lpstr>
      <vt:lpstr>Insert 2</vt:lpstr>
      <vt:lpstr>PowerPoint Presentation</vt:lpstr>
      <vt:lpstr>PowerPoint Presentation</vt:lpstr>
      <vt:lpstr>Insert 3</vt:lpstr>
      <vt:lpstr>PowerPoint Presentation</vt:lpstr>
      <vt:lpstr>PowerPoint Presentation</vt:lpstr>
      <vt:lpstr>Insert 4</vt:lpstr>
      <vt:lpstr>PowerPoint Presentation</vt:lpstr>
      <vt:lpstr>PowerPoint Presentation</vt:lpstr>
      <vt:lpstr>Insert 5</vt:lpstr>
      <vt:lpstr>PowerPoint Presentation</vt:lpstr>
      <vt:lpstr>PowerPoint Presentation</vt:lpstr>
      <vt:lpstr>Insert 6</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Chatham Waters Care Home — Insert 1: Welcome</dc:title>
  <dc:subject>PptxGenJS Presentation</dc:subject>
  <dc:creator>Social Return / Ben</dc:creator>
  <cp:lastModifiedBy>Ben Hope</cp:lastModifiedBy>
  <cp:revision>4</cp:revision>
  <dcterms:created xsi:type="dcterms:W3CDTF">2026-05-19T08:33:09Z</dcterms:created>
  <dcterms:modified xsi:type="dcterms:W3CDTF">2026-07-11T19:16:43Z</dcterms:modified>
</cp:coreProperties>
</file>